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114" r:id="rId2"/>
    <p:sldId id="1112" r:id="rId3"/>
    <p:sldId id="1120" r:id="rId4"/>
    <p:sldId id="1117" r:id="rId5"/>
    <p:sldId id="1121" r:id="rId6"/>
    <p:sldId id="1134" r:id="rId7"/>
    <p:sldId id="1135" r:id="rId8"/>
    <p:sldId id="1111" r:id="rId9"/>
    <p:sldId id="1127" r:id="rId10"/>
    <p:sldId id="1115" r:id="rId11"/>
    <p:sldId id="1137" r:id="rId12"/>
    <p:sldId id="1136" r:id="rId13"/>
    <p:sldId id="1141" r:id="rId14"/>
    <p:sldId id="1142" r:id="rId15"/>
    <p:sldId id="1143" r:id="rId16"/>
    <p:sldId id="1129" r:id="rId17"/>
    <p:sldId id="1125" r:id="rId18"/>
    <p:sldId id="1118" r:id="rId19"/>
    <p:sldId id="1123" r:id="rId20"/>
    <p:sldId id="1122" r:id="rId21"/>
    <p:sldId id="1126" r:id="rId22"/>
    <p:sldId id="1128" r:id="rId23"/>
    <p:sldId id="1132" r:id="rId24"/>
    <p:sldId id="1131" r:id="rId25"/>
    <p:sldId id="113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. Carim" initials="AIC" lastIdx="2" clrIdx="0">
    <p:extLst>
      <p:ext uri="{19B8F6BF-5375-455C-9EA6-DF929625EA0E}">
        <p15:presenceInfo xmlns:p15="http://schemas.microsoft.com/office/powerpoint/2012/main" userId="Azhar I. Car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400"/>
    <a:srgbClr val="FF0000"/>
    <a:srgbClr val="FFAA55"/>
    <a:srgbClr val="C45F21"/>
    <a:srgbClr val="C46022"/>
    <a:srgbClr val="6FB7D7"/>
    <a:srgbClr val="FF6C0B"/>
    <a:srgbClr val="B1DDEB"/>
    <a:srgbClr val="C8E0E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CF5D8-5649-42BE-A572-6D060608CBD5}" v="767" dt="2024-04-25T08:28:45.561"/>
    <p1510:client id="{94298515-0929-4F96-B01C-BEA6F0352673}" v="39" dt="2024-04-24T20:52:51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502" autoAdjust="0"/>
  </p:normalViewPr>
  <p:slideViewPr>
    <p:cSldViewPr snapToGrid="0" snapToObjects="1">
      <p:cViewPr varScale="1">
        <p:scale>
          <a:sx n="69" d="100"/>
          <a:sy n="69" d="100"/>
        </p:scale>
        <p:origin x="5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2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373F5-1797-064E-BDB0-1190E603964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1091F-64E0-7D4E-98D1-5989717F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0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DCD9-4EBC-5145-B6CA-5D90DCEF7688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280F-29B3-3246-AAE4-8EEF5CAD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7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6280F-29B3-3246-AAE4-8EEF5CAD053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5720" y="6417044"/>
            <a:ext cx="598475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FF6F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787AD-F8DC-4BD7-8D68-44182A311B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" y="6496597"/>
            <a:ext cx="850397" cy="2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67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71487" y="18288"/>
            <a:ext cx="9851136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10655" y="1439108"/>
            <a:ext cx="10972800" cy="463984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5720" y="6417044"/>
            <a:ext cx="598475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FF6F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787AD-F8DC-4BD7-8D68-44182A311B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" y="6496597"/>
            <a:ext cx="850397" cy="206018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932688"/>
            <a:ext cx="11338560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52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1487" y="18288"/>
            <a:ext cx="9851136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5720" y="6417044"/>
            <a:ext cx="598475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FF6F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787AD-F8DC-4BD7-8D68-44182A311B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" y="6496597"/>
            <a:ext cx="850397" cy="206018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932688"/>
            <a:ext cx="11338560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474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chemeClr val="accent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30B73F-2DA3-0BF6-52CF-6D29BA659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18" y="1871807"/>
            <a:ext cx="11674764" cy="1470025"/>
          </a:xfrm>
        </p:spPr>
        <p:txBody>
          <a:bodyPr/>
          <a:lstStyle/>
          <a:p>
            <a:r>
              <a:rPr lang="en-US" sz="3800" dirty="0"/>
              <a:t>Light-guided electrodeposition of non-noble catalyst patterns for photoelectrochemical hydrogen evolution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9DDE83-635C-D892-8F60-6330E6E3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82" y="2916960"/>
            <a:ext cx="10982036" cy="1752600"/>
          </a:xfrm>
        </p:spPr>
        <p:txBody>
          <a:bodyPr/>
          <a:lstStyle/>
          <a:p>
            <a:r>
              <a:rPr lang="en-US" sz="2500" dirty="0"/>
              <a:t>Sung Yul Lim, Yang-Rae Kim, </a:t>
            </a:r>
            <a:r>
              <a:rPr lang="en-US" sz="2500" dirty="0" err="1"/>
              <a:t>Kyungyeon</a:t>
            </a:r>
            <a:r>
              <a:rPr lang="en-US" sz="2500" dirty="0"/>
              <a:t> Ha, Jong-Kwon Lee, Jae Gyeong Lee, </a:t>
            </a:r>
            <a:r>
              <a:rPr lang="en-US" sz="2500" dirty="0" err="1"/>
              <a:t>Woohyuk</a:t>
            </a:r>
            <a:r>
              <a:rPr lang="en-US" sz="2500" dirty="0"/>
              <a:t> Jang, Jin-Young Lee, Je Hyun Bae and </a:t>
            </a:r>
            <a:r>
              <a:rPr lang="en-US" sz="2500" dirty="0" err="1"/>
              <a:t>Taek</a:t>
            </a:r>
            <a:r>
              <a:rPr lang="en-US" sz="2500" dirty="0"/>
              <a:t> Dong Chung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4D5A8-8C2B-8F83-DB14-CF253FE2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46EB9-3B9B-E0A4-4D68-289639CD860C}"/>
              </a:ext>
            </a:extLst>
          </p:cNvPr>
          <p:cNvSpPr txBox="1"/>
          <p:nvPr/>
        </p:nvSpPr>
        <p:spPr>
          <a:xfrm>
            <a:off x="1020618" y="641704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Zoe Readi-Brown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6453B-DCF4-1229-1CFF-2C317B3DBFBB}"/>
              </a:ext>
            </a:extLst>
          </p:cNvPr>
          <p:cNvSpPr txBox="1"/>
          <p:nvPr/>
        </p:nvSpPr>
        <p:spPr>
          <a:xfrm>
            <a:off x="2219036" y="4494082"/>
            <a:ext cx="775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Energy &amp; Environmental Science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7819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9F1-03E7-3D9C-4F64-81602375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spotted Ni-Mo systems, the number of dots on the surface increases current density to a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10676-D731-863A-C3FE-A55F5B1C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diagram of a solar cell&#10;&#10;Description automatically generated with medium confidence">
            <a:extLst>
              <a:ext uri="{FF2B5EF4-FFF2-40B4-BE49-F238E27FC236}">
                <a16:creationId xmlns:a16="http://schemas.microsoft.com/office/drawing/2014/main" id="{D9505317-587E-9655-F4AD-AE05EA01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38" y="1798802"/>
            <a:ext cx="5855662" cy="480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35E5E-B111-A318-0EE7-DC886CD1854F}"/>
              </a:ext>
            </a:extLst>
          </p:cNvPr>
          <p:cNvSpPr txBox="1"/>
          <p:nvPr/>
        </p:nvSpPr>
        <p:spPr>
          <a:xfrm>
            <a:off x="8906277" y="27594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4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9F1-03E7-3D9C-4F64-81602375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spotted Ni-Mo systems, the number of dots on the surface increases current density to a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10676-D731-863A-C3FE-A55F5B1C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A diagram of a solar cell&#10;&#10;Description automatically generated with medium confidence">
            <a:extLst>
              <a:ext uri="{FF2B5EF4-FFF2-40B4-BE49-F238E27FC236}">
                <a16:creationId xmlns:a16="http://schemas.microsoft.com/office/drawing/2014/main" id="{D9505317-587E-9655-F4AD-AE05EA01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38" y="1798802"/>
            <a:ext cx="5855662" cy="480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35E5E-B111-A318-0EE7-DC886CD1854F}"/>
              </a:ext>
            </a:extLst>
          </p:cNvPr>
          <p:cNvSpPr txBox="1"/>
          <p:nvPr/>
        </p:nvSpPr>
        <p:spPr>
          <a:xfrm>
            <a:off x="8906277" y="27594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sitting on a chair&#10;&#10;Description automatically generated">
            <a:extLst>
              <a:ext uri="{FF2B5EF4-FFF2-40B4-BE49-F238E27FC236}">
                <a16:creationId xmlns:a16="http://schemas.microsoft.com/office/drawing/2014/main" id="{EDCB790D-1804-CF06-091D-17AB7830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2880" y="2717105"/>
            <a:ext cx="4921858" cy="36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5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9F1-03E7-3D9C-4F64-81602375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spotted Ni-Mo systems, the number of dots on the surface increases current density to a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10676-D731-863A-C3FE-A55F5B1C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A diagram of a solar cell&#10;&#10;Description automatically generated with medium confidence">
            <a:extLst>
              <a:ext uri="{FF2B5EF4-FFF2-40B4-BE49-F238E27FC236}">
                <a16:creationId xmlns:a16="http://schemas.microsoft.com/office/drawing/2014/main" id="{D9505317-587E-9655-F4AD-AE05EA01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38" y="1798802"/>
            <a:ext cx="5855662" cy="480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35E5E-B111-A318-0EE7-DC886CD1854F}"/>
              </a:ext>
            </a:extLst>
          </p:cNvPr>
          <p:cNvSpPr txBox="1"/>
          <p:nvPr/>
        </p:nvSpPr>
        <p:spPr>
          <a:xfrm>
            <a:off x="8906277" y="27594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two lemons&#10;&#10;Description automatically generated">
            <a:extLst>
              <a:ext uri="{FF2B5EF4-FFF2-40B4-BE49-F238E27FC236}">
                <a16:creationId xmlns:a16="http://schemas.microsoft.com/office/drawing/2014/main" id="{9D90A133-5EE1-7D0F-23C4-AA756401D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325" y="1390784"/>
            <a:ext cx="3779049" cy="50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9F1-03E7-3D9C-4F64-81602375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spotted Ni-Mo systems, the number of dots on the surface increases current density to a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10676-D731-863A-C3FE-A55F5B1C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A diagram of a solar cell&#10;&#10;Description automatically generated with medium confidence">
            <a:extLst>
              <a:ext uri="{FF2B5EF4-FFF2-40B4-BE49-F238E27FC236}">
                <a16:creationId xmlns:a16="http://schemas.microsoft.com/office/drawing/2014/main" id="{D9505317-587E-9655-F4AD-AE05EA01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38" y="1798802"/>
            <a:ext cx="5855662" cy="480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35E5E-B111-A318-0EE7-DC886CD1854F}"/>
              </a:ext>
            </a:extLst>
          </p:cNvPr>
          <p:cNvSpPr txBox="1"/>
          <p:nvPr/>
        </p:nvSpPr>
        <p:spPr>
          <a:xfrm>
            <a:off x="8906277" y="27594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two lemons&#10;&#10;Description automatically generated">
            <a:extLst>
              <a:ext uri="{FF2B5EF4-FFF2-40B4-BE49-F238E27FC236}">
                <a16:creationId xmlns:a16="http://schemas.microsoft.com/office/drawing/2014/main" id="{9D90A133-5EE1-7D0F-23C4-AA756401D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325" y="1390784"/>
            <a:ext cx="3779049" cy="5026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38C71-E4B2-62F8-547B-0CA611EAEB45}"/>
              </a:ext>
            </a:extLst>
          </p:cNvPr>
          <p:cNvSpPr txBox="1"/>
          <p:nvPr/>
        </p:nvSpPr>
        <p:spPr>
          <a:xfrm>
            <a:off x="3221158" y="650417"/>
            <a:ext cx="27510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0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9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9F1-03E7-3D9C-4F64-81602375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spotted Ni-Mo systems, the number of dots on the surface increases current density to a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10676-D731-863A-C3FE-A55F5B1C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A diagram of a solar cell&#10;&#10;Description automatically generated with medium confidence">
            <a:extLst>
              <a:ext uri="{FF2B5EF4-FFF2-40B4-BE49-F238E27FC236}">
                <a16:creationId xmlns:a16="http://schemas.microsoft.com/office/drawing/2014/main" id="{D9505317-587E-9655-F4AD-AE05EA01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38" y="1798802"/>
            <a:ext cx="5855662" cy="480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35E5E-B111-A318-0EE7-DC886CD1854F}"/>
              </a:ext>
            </a:extLst>
          </p:cNvPr>
          <p:cNvSpPr txBox="1"/>
          <p:nvPr/>
        </p:nvSpPr>
        <p:spPr>
          <a:xfrm>
            <a:off x="8906277" y="27594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two lemons&#10;&#10;Description automatically generated">
            <a:extLst>
              <a:ext uri="{FF2B5EF4-FFF2-40B4-BE49-F238E27FC236}">
                <a16:creationId xmlns:a16="http://schemas.microsoft.com/office/drawing/2014/main" id="{9D90A133-5EE1-7D0F-23C4-AA756401D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325" y="1390784"/>
            <a:ext cx="3779049" cy="5026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38C71-E4B2-62F8-547B-0CA611EAEB45}"/>
              </a:ext>
            </a:extLst>
          </p:cNvPr>
          <p:cNvSpPr txBox="1"/>
          <p:nvPr/>
        </p:nvSpPr>
        <p:spPr>
          <a:xfrm>
            <a:off x="3221158" y="650417"/>
            <a:ext cx="27510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0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44EF9-C36A-6479-20AF-4776CD9D0E18}"/>
              </a:ext>
            </a:extLst>
          </p:cNvPr>
          <p:cNvSpPr txBox="1"/>
          <p:nvPr/>
        </p:nvSpPr>
        <p:spPr>
          <a:xfrm>
            <a:off x="437953" y="2512347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5000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3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9F1-03E7-3D9C-4F64-81602375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spotted Ni-Mo systems, the number of dots on the surface increases current density to a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10676-D731-863A-C3FE-A55F5B1C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A diagram of a solar cell&#10;&#10;Description automatically generated with medium confidence">
            <a:extLst>
              <a:ext uri="{FF2B5EF4-FFF2-40B4-BE49-F238E27FC236}">
                <a16:creationId xmlns:a16="http://schemas.microsoft.com/office/drawing/2014/main" id="{D9505317-587E-9655-F4AD-AE05EA01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38" y="1798802"/>
            <a:ext cx="5855662" cy="480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35E5E-B111-A318-0EE7-DC886CD1854F}"/>
              </a:ext>
            </a:extLst>
          </p:cNvPr>
          <p:cNvSpPr txBox="1"/>
          <p:nvPr/>
        </p:nvSpPr>
        <p:spPr>
          <a:xfrm>
            <a:off x="8906277" y="27594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two lemons&#10;&#10;Description automatically generated">
            <a:extLst>
              <a:ext uri="{FF2B5EF4-FFF2-40B4-BE49-F238E27FC236}">
                <a16:creationId xmlns:a16="http://schemas.microsoft.com/office/drawing/2014/main" id="{9D90A133-5EE1-7D0F-23C4-AA756401D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325" y="1390784"/>
            <a:ext cx="3779049" cy="5026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38C71-E4B2-62F8-547B-0CA611EAEB45}"/>
              </a:ext>
            </a:extLst>
          </p:cNvPr>
          <p:cNvSpPr txBox="1"/>
          <p:nvPr/>
        </p:nvSpPr>
        <p:spPr>
          <a:xfrm>
            <a:off x="3221158" y="650417"/>
            <a:ext cx="27510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0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44EF9-C36A-6479-20AF-4776CD9D0E18}"/>
              </a:ext>
            </a:extLst>
          </p:cNvPr>
          <p:cNvSpPr txBox="1"/>
          <p:nvPr/>
        </p:nvSpPr>
        <p:spPr>
          <a:xfrm>
            <a:off x="437953" y="2512347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5000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A3703AB-9EEE-0AD5-E269-4E3A5820E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903537"/>
            <a:ext cx="3056355" cy="3954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BAC2D7-DAD0-AFAB-1E14-FEC323587B1C}"/>
              </a:ext>
            </a:extLst>
          </p:cNvPr>
          <p:cNvSpPr txBox="1"/>
          <p:nvPr/>
        </p:nvSpPr>
        <p:spPr>
          <a:xfrm>
            <a:off x="9901331" y="3128192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5000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4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AD52-1EF7-CD45-98EF-222F7D55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Electrons collected at metal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6E76B-F607-9A2A-44C6-16A95C80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DBFD0A59-84CD-679A-3ADD-39A8095C3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93"/>
          <a:stretch/>
        </p:blipFill>
        <p:spPr>
          <a:xfrm>
            <a:off x="3555545" y="1375576"/>
            <a:ext cx="7920175" cy="5041468"/>
          </a:xfrm>
          <a:prstGeom prst="rect">
            <a:avLst/>
          </a:prstGeom>
        </p:spPr>
      </p:pic>
      <p:pic>
        <p:nvPicPr>
          <p:cNvPr id="8" name="Picture 7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14144625-7076-CC51-9FB1-F7A602716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0" r="55559" b="64440"/>
          <a:stretch/>
        </p:blipFill>
        <p:spPr>
          <a:xfrm>
            <a:off x="763323" y="1437588"/>
            <a:ext cx="2671640" cy="2491956"/>
          </a:xfrm>
          <a:prstGeom prst="rect">
            <a:avLst/>
          </a:prstGeom>
        </p:spPr>
      </p:pic>
      <p:pic>
        <p:nvPicPr>
          <p:cNvPr id="10" name="Picture 9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6607AEAF-EB93-D229-537C-61C106D77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20" t="1780" r="4650" b="65265"/>
          <a:stretch/>
        </p:blipFill>
        <p:spPr>
          <a:xfrm>
            <a:off x="763323" y="4107650"/>
            <a:ext cx="2671640" cy="2309394"/>
          </a:xfrm>
          <a:prstGeom prst="rect">
            <a:avLst/>
          </a:prstGeom>
        </p:spPr>
      </p:pic>
      <p:pic>
        <p:nvPicPr>
          <p:cNvPr id="11" name="Picture 10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D271B229-D21C-F218-F005-A7A5E5032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62" t="28603" r="717" b="62660"/>
          <a:stretch/>
        </p:blipFill>
        <p:spPr>
          <a:xfrm>
            <a:off x="2345635" y="5987332"/>
            <a:ext cx="531142" cy="612274"/>
          </a:xfrm>
          <a:prstGeom prst="rect">
            <a:avLst/>
          </a:prstGeom>
        </p:spPr>
      </p:pic>
      <p:pic>
        <p:nvPicPr>
          <p:cNvPr id="12" name="Picture 11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192391BA-286F-1A53-33AD-3447B745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17" t="10222" r="3617" b="74119"/>
          <a:stretch/>
        </p:blipFill>
        <p:spPr>
          <a:xfrm>
            <a:off x="3222668" y="5247862"/>
            <a:ext cx="212295" cy="1097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0F4B18-B8CA-1D76-8130-D85AF31581BB}"/>
              </a:ext>
            </a:extLst>
          </p:cNvPr>
          <p:cNvSpPr txBox="1"/>
          <p:nvPr/>
        </p:nvSpPr>
        <p:spPr>
          <a:xfrm>
            <a:off x="423013" y="13073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D5E5DA-0149-59EE-AB14-1259B5DF8284}"/>
              </a:ext>
            </a:extLst>
          </p:cNvPr>
          <p:cNvSpPr txBox="1"/>
          <p:nvPr/>
        </p:nvSpPr>
        <p:spPr>
          <a:xfrm>
            <a:off x="5089782" y="6345142"/>
            <a:ext cx="18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+ 3e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Au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5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14CA-CB6B-E633-B39A-E7A4D3EC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of substrate during deposition creates smearing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88CA4-7541-BA80-7542-9F3A0936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close-up of several images&#10;&#10;Description automatically generated">
            <a:extLst>
              <a:ext uri="{FF2B5EF4-FFF2-40B4-BE49-F238E27FC236}">
                <a16:creationId xmlns:a16="http://schemas.microsoft.com/office/drawing/2014/main" id="{4CE67259-9D72-AEFD-B4F1-562DEB325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75" y="1324668"/>
            <a:ext cx="8261249" cy="52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9BA3-5ACC-992B-D195-7EC61EE8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Spacing and diameter of Ni-Mo spots plateau with added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B091CC-838E-1266-450D-24B61B8B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close-up of several graphs&#10;&#10;Description automatically generated">
            <a:extLst>
              <a:ext uri="{FF2B5EF4-FFF2-40B4-BE49-F238E27FC236}">
                <a16:creationId xmlns:a16="http://schemas.microsoft.com/office/drawing/2014/main" id="{2106E72B-C3E2-C65F-71D3-496AEFC61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55" b="48388"/>
          <a:stretch/>
        </p:blipFill>
        <p:spPr>
          <a:xfrm>
            <a:off x="1032579" y="1246396"/>
            <a:ext cx="6006745" cy="2798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7940C0-E102-E7F7-F782-9818A8BB711B}"/>
              </a:ext>
            </a:extLst>
          </p:cNvPr>
          <p:cNvSpPr txBox="1"/>
          <p:nvPr/>
        </p:nvSpPr>
        <p:spPr>
          <a:xfrm>
            <a:off x="10116173" y="2557793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lose-up of several graphs&#10;&#10;Description automatically generated">
            <a:extLst>
              <a:ext uri="{FF2B5EF4-FFF2-40B4-BE49-F238E27FC236}">
                <a16:creationId xmlns:a16="http://schemas.microsoft.com/office/drawing/2014/main" id="{2AA11A1F-68BA-709A-573D-14A3435E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46" r="67509"/>
          <a:stretch/>
        </p:blipFill>
        <p:spPr>
          <a:xfrm>
            <a:off x="7170083" y="1113824"/>
            <a:ext cx="2946090" cy="2702965"/>
          </a:xfrm>
          <a:prstGeom prst="rect">
            <a:avLst/>
          </a:prstGeom>
        </p:spPr>
      </p:pic>
      <p:pic>
        <p:nvPicPr>
          <p:cNvPr id="9" name="Picture 8" descr="A close-up of several graphs&#10;&#10;Description automatically generated">
            <a:extLst>
              <a:ext uri="{FF2B5EF4-FFF2-40B4-BE49-F238E27FC236}">
                <a16:creationId xmlns:a16="http://schemas.microsoft.com/office/drawing/2014/main" id="{283F5347-584E-B87C-4676-29A9413BA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9" b="48388"/>
          <a:stretch/>
        </p:blipFill>
        <p:spPr>
          <a:xfrm>
            <a:off x="5752065" y="4036142"/>
            <a:ext cx="2891063" cy="27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9960-F497-E8A8-92C5-6AB5C766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Virtually no hydrogen evolution occurs with bare a-Si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4EDA9-C07D-4982-F4B7-CF982789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 graph of light and dark&#10;&#10;Description automatically generated">
            <a:extLst>
              <a:ext uri="{FF2B5EF4-FFF2-40B4-BE49-F238E27FC236}">
                <a16:creationId xmlns:a16="http://schemas.microsoft.com/office/drawing/2014/main" id="{C46B9621-AB99-6AEE-62D6-EA9F89C5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20" y="1348618"/>
            <a:ext cx="7318360" cy="516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8549A-DE74-F4BC-AD92-237D47FF6523}"/>
              </a:ext>
            </a:extLst>
          </p:cNvPr>
          <p:cNvSpPr txBox="1"/>
          <p:nvPr/>
        </p:nvSpPr>
        <p:spPr>
          <a:xfrm>
            <a:off x="8860544" y="363408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1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FE07-BE2B-6A9C-5607-2FE4D94D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72" y="-2684"/>
            <a:ext cx="10697025" cy="928381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Light-guided spatially selective electrodeposition on a-Si at 632.8 nm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E8D1F-B909-9604-1D00-BC6E19B8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1</a:t>
            </a: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A2D4189-6C4E-45E7-6654-12667FBA4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1"/>
          <a:stretch/>
        </p:blipFill>
        <p:spPr>
          <a:xfrm>
            <a:off x="117805" y="2224658"/>
            <a:ext cx="4177021" cy="2555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40B6F-6DDE-D14E-A2D2-530B9469B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27" b="30945"/>
          <a:stretch/>
        </p:blipFill>
        <p:spPr>
          <a:xfrm>
            <a:off x="4441141" y="2365047"/>
            <a:ext cx="4177021" cy="2127903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6BFE510-10FE-B9AF-E1D1-002A8C1DF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85" r="20763" b="-414"/>
          <a:stretch/>
        </p:blipFill>
        <p:spPr>
          <a:xfrm>
            <a:off x="8797649" y="2365048"/>
            <a:ext cx="3309717" cy="2127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91A22D-1D8B-4E10-0035-7532C5DE2D3C}"/>
              </a:ext>
            </a:extLst>
          </p:cNvPr>
          <p:cNvSpPr txBox="1"/>
          <p:nvPr/>
        </p:nvSpPr>
        <p:spPr>
          <a:xfrm>
            <a:off x="2579268" y="203999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+ 4e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Pt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5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42B5-DD2C-8A1D-1A48-7ABEBA7B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passed linearly proportional with illuminated area, pattern and illumination are 1 to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AE45A-DF4E-5D1D-6986-D9B12C2E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A diagram of a pattern&#10;&#10;Description automatically generated with medium confidence">
            <a:extLst>
              <a:ext uri="{FF2B5EF4-FFF2-40B4-BE49-F238E27FC236}">
                <a16:creationId xmlns:a16="http://schemas.microsoft.com/office/drawing/2014/main" id="{BDDFCB0F-4998-3039-1EE0-D4DDDB42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52" y="1176260"/>
            <a:ext cx="7531236" cy="56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88E0-58EF-0FDC-8E13-F0F86A5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absorption closest to initial Ni-Mo deposition causes more hydrogen 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CCD01-E03C-603B-DD97-7AA8B6D0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1A07871-EA29-ADF4-AF44-4B1746E0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056" y="1457117"/>
            <a:ext cx="4563887" cy="4959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1375B-2831-469B-ABEA-82499D62AA14}"/>
              </a:ext>
            </a:extLst>
          </p:cNvPr>
          <p:cNvSpPr txBox="1"/>
          <p:nvPr/>
        </p:nvSpPr>
        <p:spPr>
          <a:xfrm>
            <a:off x="7944169" y="4667757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1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DED8-7407-6E02-E72D-BAC5FA89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the pitch of Ni-Mo pattern/</a:t>
            </a:r>
            <a:r>
              <a:rPr lang="en-US" dirty="0" err="1"/>
              <a:t>SiO</a:t>
            </a:r>
            <a:r>
              <a:rPr lang="en-US" sz="1800" dirty="0" err="1"/>
              <a:t>x</a:t>
            </a:r>
            <a:r>
              <a:rPr lang="en-US" dirty="0"/>
              <a:t>/a-Si changes with a constant Ni-Mo diameter, the total spectral reflectance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A990FA-EFD8-00FB-0D9A-2C7EF682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 graph of different colors and lines&#10;&#10;Description automatically generated">
            <a:extLst>
              <a:ext uri="{FF2B5EF4-FFF2-40B4-BE49-F238E27FC236}">
                <a16:creationId xmlns:a16="http://schemas.microsoft.com/office/drawing/2014/main" id="{1F894DAD-2553-C28A-B4C2-ED5A7DFA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10" y="1377052"/>
            <a:ext cx="7709180" cy="52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9A3C-779A-1BDC-4FC5-49EDC740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get our X-Ray Vision Ready!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F092B-038B-7399-AF0E-2212BF43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A comic book page with a person's face&#10;&#10;Description automatically generated">
            <a:extLst>
              <a:ext uri="{FF2B5EF4-FFF2-40B4-BE49-F238E27FC236}">
                <a16:creationId xmlns:a16="http://schemas.microsoft.com/office/drawing/2014/main" id="{48FE16FC-CBF4-781B-C025-64336FDE3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3"/>
          <a:stretch/>
        </p:blipFill>
        <p:spPr>
          <a:xfrm>
            <a:off x="2137686" y="1653872"/>
            <a:ext cx="7916628" cy="46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0787-59A9-1A86-0EE4-2829A425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photovoltaic and </a:t>
            </a:r>
            <a:r>
              <a:rPr lang="en-US" dirty="0" err="1"/>
              <a:t>electrolyzer</a:t>
            </a:r>
            <a:r>
              <a:rPr lang="en-US" dirty="0"/>
              <a:t> separates light absorption and chemical catalysis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3B4FE-3D51-5659-3DA2-310A735B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Diagram of a solar panel system&#10;&#10;Description automatically generated">
            <a:extLst>
              <a:ext uri="{FF2B5EF4-FFF2-40B4-BE49-F238E27FC236}">
                <a16:creationId xmlns:a16="http://schemas.microsoft.com/office/drawing/2014/main" id="{E8A550F4-9A78-C199-EE3B-83EEA8C5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57" y="1252662"/>
            <a:ext cx="7301286" cy="5529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F7ACC-D096-2A14-F6CE-B143FB28A46D}"/>
              </a:ext>
            </a:extLst>
          </p:cNvPr>
          <p:cNvSpPr txBox="1"/>
          <p:nvPr/>
        </p:nvSpPr>
        <p:spPr>
          <a:xfrm>
            <a:off x="8727620" y="641704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Nocera</a:t>
            </a: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Inorg</a:t>
            </a: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Chem.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2009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78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A34B-DDE0-4B8D-CA48-AB7ABA85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FC9BD-2E4A-0AE4-CDCA-962A4292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 descr="A person with a face on his head&#10;&#10;Description automatically generated">
            <a:extLst>
              <a:ext uri="{FF2B5EF4-FFF2-40B4-BE49-F238E27FC236}">
                <a16:creationId xmlns:a16="http://schemas.microsoft.com/office/drawing/2014/main" id="{0A6CC018-61CA-209B-BFA6-2BB9D2CEE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6" y="1665831"/>
            <a:ext cx="10675408" cy="4146572"/>
          </a:xfrm>
          <a:prstGeom prst="rect">
            <a:avLst/>
          </a:prstGeom>
        </p:spPr>
      </p:pic>
      <p:pic>
        <p:nvPicPr>
          <p:cNvPr id="11" name="Picture 10" descr="A military jet with a person's face&#10;&#10;Description automatically generated">
            <a:extLst>
              <a:ext uri="{FF2B5EF4-FFF2-40B4-BE49-F238E27FC236}">
                <a16:creationId xmlns:a16="http://schemas.microsoft.com/office/drawing/2014/main" id="{EF8472C2-3D81-2B3E-5118-4917F894F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527" y="-615997"/>
            <a:ext cx="5320094" cy="3724957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925B81-8875-6E3B-9B66-E0CD824F7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1320" y="6112244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DD5CF5-2E70-B2F4-55F1-9D2FD5396FBC}"/>
              </a:ext>
            </a:extLst>
          </p:cNvPr>
          <p:cNvSpPr txBox="1"/>
          <p:nvPr/>
        </p:nvSpPr>
        <p:spPr>
          <a:xfrm>
            <a:off x="1021080" y="6412837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Nocera</a:t>
            </a: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Inorg</a:t>
            </a: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Chem.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2009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29C4-C688-523A-A05C-EBADB063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occurs before and after the Pt nanoparticles are washes, demonstrating their adherence to the oxide surface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83F8D-E88F-7346-DCD5-43FB07AF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comparison of a black and white image&#10;&#10;Description automatically generated">
            <a:extLst>
              <a:ext uri="{FF2B5EF4-FFF2-40B4-BE49-F238E27FC236}">
                <a16:creationId xmlns:a16="http://schemas.microsoft.com/office/drawing/2014/main" id="{4C2174BA-54FC-FE3B-5A3F-BAF541397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209459"/>
            <a:ext cx="10241280" cy="53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2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10D3-35B3-4181-72ED-8E2F5098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DMD dynamic mark system for irreversible patterned electrodeposition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195AF9-A0A4-E4B4-D79E-5CF6B54E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close-up of a microscope&#10;&#10;Description automatically generated">
            <a:extLst>
              <a:ext uri="{FF2B5EF4-FFF2-40B4-BE49-F238E27FC236}">
                <a16:creationId xmlns:a16="http://schemas.microsoft.com/office/drawing/2014/main" id="{2FFB137B-8D64-BA5D-F6FA-904C1072C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13" y="1457662"/>
            <a:ext cx="9851136" cy="4959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BD221-871E-1CDF-F045-38CBD666C2C2}"/>
              </a:ext>
            </a:extLst>
          </p:cNvPr>
          <p:cNvSpPr txBox="1"/>
          <p:nvPr/>
        </p:nvSpPr>
        <p:spPr>
          <a:xfrm>
            <a:off x="5945970" y="641704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+ 4e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Pt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2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A5A9-06DE-05C6-4C13-BF55334C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platinum plating with no aqueous platinum ?!?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38E03-326F-5B56-11EE-C17789BA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B55834C8-72EB-7F36-F5F2-11E8C73A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48" y="1245625"/>
            <a:ext cx="7094504" cy="5298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0C571-E04F-7FCD-4049-1FA4129EF2F7}"/>
              </a:ext>
            </a:extLst>
          </p:cNvPr>
          <p:cNvSpPr txBox="1"/>
          <p:nvPr/>
        </p:nvSpPr>
        <p:spPr>
          <a:xfrm>
            <a:off x="9279475" y="3663961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+ 4e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Pt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8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1783-C19F-03C2-E93F-3DFBB7AD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AC838-113B-5163-1A4E-A00C8636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cartoon of a fish&#10;&#10;Description automatically generated">
            <a:extLst>
              <a:ext uri="{FF2B5EF4-FFF2-40B4-BE49-F238E27FC236}">
                <a16:creationId xmlns:a16="http://schemas.microsoft.com/office/drawing/2014/main" id="{E060CF81-EBE8-93F6-1CA8-2F387703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-510704"/>
            <a:ext cx="8477250" cy="8477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05A8C-8680-6799-3354-D4CD6025C44F}"/>
              </a:ext>
            </a:extLst>
          </p:cNvPr>
          <p:cNvSpPr txBox="1"/>
          <p:nvPr/>
        </p:nvSpPr>
        <p:spPr>
          <a:xfrm>
            <a:off x="938252" y="2705725"/>
            <a:ext cx="35060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Ni-Mo!</a:t>
            </a:r>
          </a:p>
        </p:txBody>
      </p:sp>
    </p:spTree>
    <p:extLst>
      <p:ext uri="{BB962C8B-B14F-4D97-AF65-F5344CB8AC3E}">
        <p14:creationId xmlns:p14="http://schemas.microsoft.com/office/powerpoint/2010/main" val="156130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76F0-750D-747C-4487-6ADDB522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Dory </a:t>
            </a:r>
            <a:r>
              <a:rPr lang="en-US" dirty="0" err="1"/>
              <a:t>tho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F0E5C-523B-2B5B-01DF-DF282ADA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blue fish with yellow fins&#10;&#10;Description automatically generated">
            <a:extLst>
              <a:ext uri="{FF2B5EF4-FFF2-40B4-BE49-F238E27FC236}">
                <a16:creationId xmlns:a16="http://schemas.microsoft.com/office/drawing/2014/main" id="{22B03350-C0CC-BA15-0555-7936F343B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48" y="932688"/>
            <a:ext cx="11476557" cy="64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D11E0-F92B-0441-6BE8-2B5AA06AE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9ACD-972D-9D54-9079-A51E17CE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87" y="288"/>
            <a:ext cx="10583136" cy="93240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dirty="0"/>
              <a:t>Ni-Mo deposition by pulsing reveals roughened conformal layer with 5.7 </a:t>
            </a:r>
            <a:r>
              <a:rPr lang="en-US" dirty="0" err="1"/>
              <a:t>Ni:Mo</a:t>
            </a:r>
            <a:r>
              <a:rPr lang="en-US" dirty="0"/>
              <a:t> ratio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1ABC9-4CBC-8A93-2FE7-50C81A96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 descr="A close-up of several images of a particle&#10;&#10;Description automatically generated">
            <a:extLst>
              <a:ext uri="{FF2B5EF4-FFF2-40B4-BE49-F238E27FC236}">
                <a16:creationId xmlns:a16="http://schemas.microsoft.com/office/drawing/2014/main" id="{C3F186A2-4EDF-EA53-D99E-FF44E785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927" y="1475985"/>
            <a:ext cx="7826145" cy="49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8B9C-B834-048B-14D7-A5279E08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39" y="34191"/>
            <a:ext cx="10453320" cy="914400"/>
          </a:xfrm>
        </p:spPr>
        <p:txBody>
          <a:bodyPr/>
          <a:lstStyle/>
          <a:p>
            <a:r>
              <a:rPr lang="en-US" dirty="0"/>
              <a:t>More reduction potential pulses at -0.9 V (</a:t>
            </a:r>
            <a:r>
              <a:rPr lang="en-US" i="1" dirty="0"/>
              <a:t>vs. </a:t>
            </a:r>
            <a:r>
              <a:rPr lang="en-US" dirty="0"/>
              <a:t>Ag/AgCl) applies for 10s creates thicker Ni-Mo layer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6B3B0-FABB-BF12-3891-8DED06E9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7AD-F8DC-4BD7-8D68-44182A311B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close-up of several images of different colors&#10;&#10;Description automatically generated">
            <a:extLst>
              <a:ext uri="{FF2B5EF4-FFF2-40B4-BE49-F238E27FC236}">
                <a16:creationId xmlns:a16="http://schemas.microsoft.com/office/drawing/2014/main" id="{8CA8EEA4-34DE-547F-1655-EE371FE9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00" y="1212642"/>
            <a:ext cx="5582199" cy="5569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4D728-A98A-4B5A-BEB4-29395800440B}"/>
              </a:ext>
            </a:extLst>
          </p:cNvPr>
          <p:cNvSpPr txBox="1"/>
          <p:nvPr/>
        </p:nvSpPr>
        <p:spPr>
          <a:xfrm>
            <a:off x="5423606" y="3500583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100 nm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9EC16-6DC4-D624-91C0-0E72C590E686}"/>
              </a:ext>
            </a:extLst>
          </p:cNvPr>
          <p:cNvSpPr txBox="1"/>
          <p:nvPr/>
        </p:nvSpPr>
        <p:spPr>
          <a:xfrm>
            <a:off x="9033498" y="3812739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Mo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+ 9e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Ni-Mo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5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/>
          </a:solidFill>
          <a:prstDash val="sysDash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 b Presentation</Template>
  <TotalTime>762</TotalTime>
  <Words>476</Words>
  <Application>Microsoft Office PowerPoint</Application>
  <PresentationFormat>Widescreen</PresentationFormat>
  <Paragraphs>79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Light-guided electrodeposition of non-noble catalyst patterns for photoelectrochemical hydrogen evolution</vt:lpstr>
      <vt:lpstr>Light-guided spatially selective electrodeposition on a-Si at 632.8 nm</vt:lpstr>
      <vt:lpstr>Minimal change occurs before and after the Pt nanoparticles are washes, demonstrating their adherence to the oxide surface</vt:lpstr>
      <vt:lpstr>DMD dynamic mark system for irreversible patterned electrodeposition</vt:lpstr>
      <vt:lpstr>No platinum plating with no aqueous platinum ?!?</vt:lpstr>
      <vt:lpstr> </vt:lpstr>
      <vt:lpstr>No Dory tho </vt:lpstr>
      <vt:lpstr>Ni-Mo deposition by pulsing reveals roughened conformal layer with 5.7 Ni:Mo ratio</vt:lpstr>
      <vt:lpstr>More reduction potential pulses at -0.9 V (vs. Ag/AgCl) applies for 10s creates thicker Ni-Mo layer</vt:lpstr>
      <vt:lpstr>In spotted Ni-Mo systems, the number of dots on the surface increases current density to a point</vt:lpstr>
      <vt:lpstr>In spotted Ni-Mo systems, the number of dots on the surface increases current density to a point</vt:lpstr>
      <vt:lpstr>In spotted Ni-Mo systems, the number of dots on the surface increases current density to a point</vt:lpstr>
      <vt:lpstr>In spotted Ni-Mo systems, the number of dots on the surface increases current density to a point</vt:lpstr>
      <vt:lpstr>In spotted Ni-Mo systems, the number of dots on the surface increases current density to a point</vt:lpstr>
      <vt:lpstr>In spotted Ni-Mo systems, the number of dots on the surface increases current density to a point</vt:lpstr>
      <vt:lpstr>Electrons collected at metal</vt:lpstr>
      <vt:lpstr>Movement of substrate during deposition creates smearing effect</vt:lpstr>
      <vt:lpstr>Spacing and diameter of Ni-Mo spots plateau with added area</vt:lpstr>
      <vt:lpstr>Virtually no hydrogen evolution occurs with bare a-Si</vt:lpstr>
      <vt:lpstr>Charge passed linearly proportional with illuminated area, pattern and illumination are 1 to 1</vt:lpstr>
      <vt:lpstr>Light absorption closest to initial Ni-Mo deposition causes more hydrogen evolution</vt:lpstr>
      <vt:lpstr>As the pitch of Ni-Mo pattern/SiOx/a-Si changes with a constant Ni-Mo diameter, the total spectral reflectance changes</vt:lpstr>
      <vt:lpstr>Need to get our X-Ray Vision Ready!</vt:lpstr>
      <vt:lpstr>Independent photovoltaic and electrolyzer separates light absorption and chemical catalysis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Readi-Brown, Zoe E.</dc:creator>
  <cp:lastModifiedBy>Carim, Azhar I.</cp:lastModifiedBy>
  <cp:revision>2</cp:revision>
  <cp:lastPrinted>2012-04-08T15:58:37Z</cp:lastPrinted>
  <dcterms:created xsi:type="dcterms:W3CDTF">2024-04-24T19:47:43Z</dcterms:created>
  <dcterms:modified xsi:type="dcterms:W3CDTF">2024-04-25T16:36:06Z</dcterms:modified>
</cp:coreProperties>
</file>