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459_5B34F903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887" r:id="rId5"/>
    <p:sldId id="939" r:id="rId6"/>
    <p:sldId id="1113" r:id="rId7"/>
    <p:sldId id="1114" r:id="rId8"/>
    <p:sldId id="1115" r:id="rId9"/>
    <p:sldId id="1116" r:id="rId10"/>
    <p:sldId id="1125" r:id="rId11"/>
    <p:sldId id="1124" r:id="rId12"/>
    <p:sldId id="1127" r:id="rId13"/>
    <p:sldId id="1118" r:id="rId14"/>
    <p:sldId id="1128" r:id="rId15"/>
    <p:sldId id="1119" r:id="rId16"/>
    <p:sldId id="1123" r:id="rId17"/>
    <p:sldId id="798" r:id="rId18"/>
    <p:sldId id="1112" r:id="rId19"/>
    <p:sldId id="1121" r:id="rId20"/>
    <p:sldId id="803" r:id="rId21"/>
    <p:sldId id="804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9D6FA0D-C477-A58F-A95A-ACB9E093367D}" name="Struzyk, Ariel A. (Ariel)" initials="SAA(" userId="S::astruzyk@caltech.edu::32dd3de0-c004-4b3b-957f-56434dce88e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zhar I. Carim" initials="AIC" lastIdx="2" clrIdx="0">
    <p:extLst>
      <p:ext uri="{19B8F6BF-5375-455C-9EA6-DF929625EA0E}">
        <p15:presenceInfo xmlns:p15="http://schemas.microsoft.com/office/powerpoint/2012/main" userId="Azhar I. Cari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16F6"/>
    <a:srgbClr val="F61424"/>
    <a:srgbClr val="ED9900"/>
    <a:srgbClr val="FF0400"/>
    <a:srgbClr val="FF0000"/>
    <a:srgbClr val="FFAA55"/>
    <a:srgbClr val="C45F21"/>
    <a:srgbClr val="C46022"/>
    <a:srgbClr val="6FB7D7"/>
    <a:srgbClr val="FF6C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B712E4-F42A-4574-91F7-BF37B63F77B0}" v="232" dt="2024-05-24T22:04:41.651"/>
    <p1510:client id="{5D072FD9-FD54-415B-BF42-D45ECB87E042}" v="416" dt="2024-05-24T22:56:10.928"/>
    <p1510:client id="{E02C0DAB-C1AA-4CA7-A90A-82D4DA974DB3}" v="1" dt="2024-05-24T23:16:53.7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0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omments/modernComment_459_5B34F90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8B6FB89-1EF8-4EB1-AFAA-D9EFB997D1A0}" authorId="{49D6FA0D-C477-A58F-A95A-ACB9E093367D}" created="2024-05-22T21:11:40.6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30198275" sldId="1113"/>
      <ac:picMk id="7" creationId="{BF64B253-0A9D-7662-C086-B78E75A49549}"/>
    </ac:deMkLst>
    <p188:replyLst>
      <p188:reply id="{4DD3D874-2884-45FA-9923-256888EB1AFC}" authorId="{49D6FA0D-C477-A58F-A95A-ACB9E093367D}" created="2024-05-22T21:18:07.511">
        <p188:txBody>
          <a:bodyPr/>
          <a:lstStyle/>
          <a:p>
            <a:r>
              <a:rPr lang="en-US"/>
              <a:t>Ok I made it a little better, some of the bottom Si is showing but at least it is lined up (one of them is going to have some)</a:t>
            </a:r>
          </a:p>
        </p188:txBody>
      </p188:reply>
    </p188:replyLst>
    <p188:txBody>
      <a:bodyPr/>
      <a:lstStyle/>
      <a:p>
        <a:r>
          <a:rPr lang="en-US"/>
          <a:t>I should find ones that look better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373F5-1797-064E-BDB0-1190E603964E}" type="datetimeFigureOut">
              <a:rPr lang="en-US" smtClean="0"/>
              <a:t>5/24/2024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1091F-64E0-7D4E-98D1-5989717F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4022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DCD9-4EBC-5145-B6CA-5D90DCEF7688}" type="datetimeFigureOut">
              <a:rPr lang="en-US" smtClean="0"/>
              <a:t>5/24/2024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6280F-29B3-3246-AAE4-8EEF5CAD05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1777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46280F-29B3-3246-AAE4-8EEF5CAD053F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79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/>
              <a:t>Can this natural phototropic process be translated to direct material patterning during growth instead of a template</a:t>
            </a:r>
            <a:endParaRPr lang="en-US"/>
          </a:p>
          <a:p>
            <a:endParaRPr lang="en-US"/>
          </a:p>
          <a:p>
            <a:endParaRPr lang="en-US" baseline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46280F-29B3-3246-AAE4-8EEF5CAD053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51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5720" y="6417044"/>
            <a:ext cx="598475" cy="365125"/>
          </a:xfrm>
          <a:prstGeom prst="rect">
            <a:avLst/>
          </a:prstGeom>
        </p:spPr>
        <p:txBody>
          <a:bodyPr anchor="ctr"/>
          <a:lstStyle>
            <a:lvl1pPr algn="r">
              <a:defRPr sz="1400" b="1">
                <a:solidFill>
                  <a:srgbClr val="FF6F0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82787AD-F8DC-4BD7-8D68-44182A311BF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6" y="6496597"/>
            <a:ext cx="850397" cy="2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46784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1171487" y="18288"/>
            <a:ext cx="9851136" cy="9144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610655" y="1439108"/>
            <a:ext cx="10972800" cy="4639842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charset="2"/>
              <a:buChar char="§"/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5720" y="6417044"/>
            <a:ext cx="598475" cy="365125"/>
          </a:xfrm>
          <a:prstGeom prst="rect">
            <a:avLst/>
          </a:prstGeom>
        </p:spPr>
        <p:txBody>
          <a:bodyPr anchor="ctr"/>
          <a:lstStyle>
            <a:lvl1pPr algn="r">
              <a:defRPr sz="1400" b="1">
                <a:solidFill>
                  <a:srgbClr val="FF6F0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82787AD-F8DC-4BD7-8D68-44182A311BF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6" y="6496597"/>
            <a:ext cx="850397" cy="206018"/>
          </a:xfrm>
          <a:prstGeom prst="rect">
            <a:avLst/>
          </a:prstGeom>
        </p:spPr>
      </p:pic>
      <p:pic>
        <p:nvPicPr>
          <p:cNvPr id="20" name="Picture 19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" y="932688"/>
            <a:ext cx="11338560" cy="17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1522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171487" y="18288"/>
            <a:ext cx="9851136" cy="9144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defRPr sz="2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5720" y="6417044"/>
            <a:ext cx="598475" cy="365125"/>
          </a:xfrm>
          <a:prstGeom prst="rect">
            <a:avLst/>
          </a:prstGeom>
        </p:spPr>
        <p:txBody>
          <a:bodyPr anchor="ctr"/>
          <a:lstStyle>
            <a:lvl1pPr algn="r">
              <a:defRPr sz="1400" b="1">
                <a:solidFill>
                  <a:srgbClr val="FF6F0C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82787AD-F8DC-4BD7-8D68-44182A311BF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6" y="6496597"/>
            <a:ext cx="850397" cy="206018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" y="932688"/>
            <a:ext cx="11338560" cy="17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3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4743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chemeClr val="accent6"/>
          </a:solidFill>
          <a:latin typeface="Calibri"/>
          <a:ea typeface="+mj-ea"/>
          <a:cs typeface="Calibri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tiff"/><Relationship Id="rId5" Type="http://schemas.openxmlformats.org/officeDocument/2006/relationships/hyperlink" Target="Images/727_60deg_MM_065_horizx-section_01.tif" TargetMode="Externa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12" Type="http://schemas.openxmlformats.org/officeDocument/2006/relationships/image" Target="../media/image29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7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tiff"/><Relationship Id="rId7" Type="http://schemas.microsoft.com/office/2007/relationships/hdphoto" Target="../media/hdphoto2.wdp"/><Relationship Id="rId2" Type="http://schemas.openxmlformats.org/officeDocument/2006/relationships/hyperlink" Target="Images/Vertical_727_MM_050_vert-xsection_02.ti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11" Type="http://schemas.microsoft.com/office/2007/relationships/hdphoto" Target="../media/hdphoto4.wdp"/><Relationship Id="rId5" Type="http://schemas.openxmlformats.org/officeDocument/2006/relationships/image" Target="../media/image31.tiff"/><Relationship Id="rId10" Type="http://schemas.openxmlformats.org/officeDocument/2006/relationships/image" Target="../media/image34.png"/><Relationship Id="rId4" Type="http://schemas.openxmlformats.org/officeDocument/2006/relationships/hyperlink" Target="Images/727_20deg_MM_052_horiz-xsection_04.tif" TargetMode="External"/><Relationship Id="rId9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tiff"/><Relationship Id="rId3" Type="http://schemas.openxmlformats.org/officeDocument/2006/relationships/image" Target="../media/image35.png"/><Relationship Id="rId7" Type="http://schemas.openxmlformats.org/officeDocument/2006/relationships/hyperlink" Target="Images/727_60deg_MM_065_horizx-section_01.tif" TargetMode="External"/><Relationship Id="rId2" Type="http://schemas.openxmlformats.org/officeDocument/2006/relationships/hyperlink" Target="Images/727_40deg_MM_57_horizxsection_01.ti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jpeg"/><Relationship Id="rId11" Type="http://schemas.microsoft.com/office/2007/relationships/hdphoto" Target="../media/hdphoto4.wdp"/><Relationship Id="rId5" Type="http://schemas.openxmlformats.org/officeDocument/2006/relationships/hyperlink" Target="Images/727_50deg_MM_069_horizx-section_01.tif" TargetMode="External"/><Relationship Id="rId10" Type="http://schemas.openxmlformats.org/officeDocument/2006/relationships/image" Target="../media/image34.png"/><Relationship Id="rId4" Type="http://schemas.microsoft.com/office/2007/relationships/hdphoto" Target="../media/hdphoto5.wdp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tiff"/><Relationship Id="rId7" Type="http://schemas.openxmlformats.org/officeDocument/2006/relationships/image" Target="../media/image10.png"/><Relationship Id="rId2" Type="http://schemas.microsoft.com/office/2018/10/relationships/comments" Target="../comments/modernComment_459_5B34F90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30A1D-B8A3-4AE5-97EF-DA0F25173E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89575" y="2130426"/>
            <a:ext cx="6188075" cy="1470025"/>
          </a:xfrm>
        </p:spPr>
        <p:txBody>
          <a:bodyPr/>
          <a:lstStyle/>
          <a:p>
            <a:r>
              <a:rPr lang="en-US" b="0" i="0">
                <a:solidFill>
                  <a:schemeClr val="tx1"/>
                </a:solidFill>
                <a:effectLst/>
              </a:rPr>
              <a:t>Path Dependence of Artificial Phototropic Growth with Inclined Illumination Inputs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B0546C-B135-4ABD-94FD-D46DD9222A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94537" y="4511675"/>
            <a:ext cx="2978150" cy="901700"/>
          </a:xfrm>
        </p:spPr>
        <p:txBody>
          <a:bodyPr/>
          <a:lstStyle/>
          <a:p>
            <a:r>
              <a:rPr lang="en-US"/>
              <a:t>Ariel </a:t>
            </a:r>
            <a:r>
              <a:rPr lang="en-US" err="1"/>
              <a:t>Struzyk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55CA6B-C3F2-4603-B354-CCE3E80AC63F}"/>
              </a:ext>
            </a:extLst>
          </p:cNvPr>
          <p:cNvSpPr txBox="1"/>
          <p:nvPr/>
        </p:nvSpPr>
        <p:spPr>
          <a:xfrm>
            <a:off x="7175196" y="5409715"/>
            <a:ext cx="28168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24 May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5155D1-E895-44EF-B5E7-A713206391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16621" r="4167" b="8087"/>
          <a:stretch/>
        </p:blipFill>
        <p:spPr bwMode="auto">
          <a:xfrm>
            <a:off x="393700" y="590549"/>
            <a:ext cx="5029200" cy="54864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50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F269B-6BC6-206C-7E75-13BFEDE7D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2 Step History Effect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9D98AC-960A-D297-12C2-BE5C35656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3" name="Picture 2" descr="A close-up of a microscopic view of a intestine&#10;&#10;Description automatically generated">
            <a:extLst>
              <a:ext uri="{FF2B5EF4-FFF2-40B4-BE49-F238E27FC236}">
                <a16:creationId xmlns:a16="http://schemas.microsoft.com/office/drawing/2014/main" id="{167D7E34-DDF9-2E3E-13B6-185B4860E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73" t="13386" r="13565" b="12055"/>
          <a:stretch/>
        </p:blipFill>
        <p:spPr>
          <a:xfrm>
            <a:off x="7126144" y="1856127"/>
            <a:ext cx="3657600" cy="365759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C2DD7BA-DE9A-6B17-D9B4-533DC06FF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08257" y="1856127"/>
            <a:ext cx="3657600" cy="36576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0512A1-9667-8B8C-71C0-4DC8ED3D30A4}"/>
              </a:ext>
            </a:extLst>
          </p:cNvPr>
          <p:cNvSpPr txBox="1"/>
          <p:nvPr/>
        </p:nvSpPr>
        <p:spPr>
          <a:xfrm>
            <a:off x="1058530" y="5672314"/>
            <a:ext cx="5129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-2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+ 960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20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0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30° → 45°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16BC2D-E260-3093-F890-F696564BC32E}"/>
              </a:ext>
            </a:extLst>
          </p:cNvPr>
          <p:cNvSpPr txBox="1"/>
          <p:nvPr/>
        </p:nvSpPr>
        <p:spPr>
          <a:xfrm>
            <a:off x="6567111" y="5685228"/>
            <a:ext cx="52148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-2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+ 960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20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0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30° → -45°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3846DB5-8455-18D7-8C31-3020B29865D3}"/>
              </a:ext>
            </a:extLst>
          </p:cNvPr>
          <p:cNvGrpSpPr/>
          <p:nvPr/>
        </p:nvGrpSpPr>
        <p:grpSpPr>
          <a:xfrm>
            <a:off x="5271753" y="6230274"/>
            <a:ext cx="2059720" cy="369332"/>
            <a:chOff x="7154923" y="3518676"/>
            <a:chExt cx="3682836" cy="369332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BC7AA79-24FE-836A-CB7A-DA1767FEEA08}"/>
                </a:ext>
              </a:extLst>
            </p:cNvPr>
            <p:cNvSpPr/>
            <p:nvPr/>
          </p:nvSpPr>
          <p:spPr>
            <a:xfrm>
              <a:off x="7154923" y="3589042"/>
              <a:ext cx="163497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1">
              <a:extLst>
                <a:ext uri="{FF2B5EF4-FFF2-40B4-BE49-F238E27FC236}">
                  <a16:creationId xmlns:a16="http://schemas.microsoft.com/office/drawing/2014/main" id="{817D7967-1C67-45D1-3B0B-27B70AF083DD}"/>
                </a:ext>
              </a:extLst>
            </p:cNvPr>
            <p:cNvSpPr txBox="1"/>
            <p:nvPr/>
          </p:nvSpPr>
          <p:spPr>
            <a:xfrm>
              <a:off x="8298637" y="3518676"/>
              <a:ext cx="2539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5319CB4-41A7-729C-F2DA-639DFCFDEB5F}"/>
              </a:ext>
            </a:extLst>
          </p:cNvPr>
          <p:cNvSpPr txBox="1"/>
          <p:nvPr/>
        </p:nvSpPr>
        <p:spPr>
          <a:xfrm>
            <a:off x="936023" y="2354780"/>
            <a:ext cx="10500259" cy="2954655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Progress: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get the most overlap between 30° and another inclination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Redo the photoshop of the 40° samples to compare to the 30° samples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25° and 35° samples and compare them to the 30°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43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4BE-8EB1-CD5D-F24D-F5A69F50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Future: Two Step Deposition with Negated Direction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A508-9891-771D-EB51-94C8E1BF6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45°, -45° (what angle is symmetrical, and nothing will change?)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7810C-76E8-819C-4ABC-A48E4B18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26C0623-7370-1C3D-DECB-D186FA089F20}"/>
              </a:ext>
            </a:extLst>
          </p:cNvPr>
          <p:cNvGrpSpPr/>
          <p:nvPr/>
        </p:nvGrpSpPr>
        <p:grpSpPr>
          <a:xfrm>
            <a:off x="249454" y="2863082"/>
            <a:ext cx="2743200" cy="2743200"/>
            <a:chOff x="9198094" y="2007161"/>
            <a:chExt cx="1818899" cy="128818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B29669F-8BF5-FC6F-412C-4AA889DD7D93}"/>
                </a:ext>
              </a:extLst>
            </p:cNvPr>
            <p:cNvGrpSpPr/>
            <p:nvPr/>
          </p:nvGrpSpPr>
          <p:grpSpPr>
            <a:xfrm>
              <a:off x="9198094" y="2007161"/>
              <a:ext cx="1640229" cy="1288186"/>
              <a:chOff x="9530832" y="1859455"/>
              <a:chExt cx="2359414" cy="1288186"/>
            </a:xfrm>
          </p:grpSpPr>
          <p:sp>
            <p:nvSpPr>
              <p:cNvPr id="9" name="TextBox 205">
                <a:extLst>
                  <a:ext uri="{FF2B5EF4-FFF2-40B4-BE49-F238E27FC236}">
                    <a16:creationId xmlns:a16="http://schemas.microsoft.com/office/drawing/2014/main" id="{908FD8B3-4859-A100-229E-CCD6B9B780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92664" y="1859455"/>
                <a:ext cx="229758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45˚</a:t>
                </a:r>
              </a:p>
            </p:txBody>
          </p: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3595AEC-0B5B-1682-85A1-6D2CEE3A9D30}"/>
                  </a:ext>
                </a:extLst>
              </p:cNvPr>
              <p:cNvGrpSpPr/>
              <p:nvPr/>
            </p:nvGrpSpPr>
            <p:grpSpPr>
              <a:xfrm>
                <a:off x="9530832" y="2571602"/>
                <a:ext cx="2286000" cy="576039"/>
                <a:chOff x="507666" y="5543709"/>
                <a:chExt cx="1853221" cy="388622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776A587C-E551-C11C-910E-ED193FD7B247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C6B724E6-6C8E-D7A8-59A5-7A4FC3F4FA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600000">
                  <a:off x="1121808" y="5132294"/>
                  <a:ext cx="0" cy="82283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D0A13C50-FB7F-1683-7D04-9070F7BB62DD}"/>
                  </a:ext>
                </a:extLst>
              </p:cNvPr>
              <p:cNvCxnSpPr/>
              <p:nvPr/>
            </p:nvCxnSpPr>
            <p:spPr>
              <a:xfrm>
                <a:off x="10663025" y="2128267"/>
                <a:ext cx="14129" cy="7772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A6239291-E3A5-E3E4-7A84-752D96A444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9322" y="2342792"/>
              <a:ext cx="691292" cy="781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04748FB3-F5B0-6685-4A1D-4163C9687A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329624" y="2354755"/>
              <a:ext cx="687369" cy="7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48637C-77AE-68E9-3792-A594540AFC5D}"/>
              </a:ext>
            </a:extLst>
          </p:cNvPr>
          <p:cNvGrpSpPr/>
          <p:nvPr/>
        </p:nvGrpSpPr>
        <p:grpSpPr>
          <a:xfrm flipH="1">
            <a:off x="4132304" y="2891487"/>
            <a:ext cx="2743200" cy="2743200"/>
            <a:chOff x="9198093" y="1999749"/>
            <a:chExt cx="1818900" cy="129559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2BE4785-2B05-16A8-5EAF-17790E0DD259}"/>
                </a:ext>
              </a:extLst>
            </p:cNvPr>
            <p:cNvGrpSpPr/>
            <p:nvPr/>
          </p:nvGrpSpPr>
          <p:grpSpPr>
            <a:xfrm>
              <a:off x="9198093" y="1999749"/>
              <a:ext cx="1597244" cy="1295598"/>
              <a:chOff x="9530832" y="1852043"/>
              <a:chExt cx="2297582" cy="1295598"/>
            </a:xfrm>
          </p:grpSpPr>
          <p:sp>
            <p:nvSpPr>
              <p:cNvPr id="18" name="TextBox 205">
                <a:extLst>
                  <a:ext uri="{FF2B5EF4-FFF2-40B4-BE49-F238E27FC236}">
                    <a16:creationId xmlns:a16="http://schemas.microsoft.com/office/drawing/2014/main" id="{2DC39500-0F0D-AA8A-E5DB-274FBBDC4B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30832" y="1852043"/>
                <a:ext cx="2297582" cy="4394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-45˚</a:t>
                </a: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31316A08-742B-27B3-B1DB-C5BD53C18CDE}"/>
                  </a:ext>
                </a:extLst>
              </p:cNvPr>
              <p:cNvGrpSpPr/>
              <p:nvPr/>
            </p:nvGrpSpPr>
            <p:grpSpPr>
              <a:xfrm>
                <a:off x="9530832" y="2571602"/>
                <a:ext cx="2286000" cy="576039"/>
                <a:chOff x="507666" y="5543709"/>
                <a:chExt cx="1853221" cy="388622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7B474BFC-435A-DD4A-FD07-8118CAA97225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2" name="Straight Arrow Connector 21">
                  <a:extLst>
                    <a:ext uri="{FF2B5EF4-FFF2-40B4-BE49-F238E27FC236}">
                      <a16:creationId xmlns:a16="http://schemas.microsoft.com/office/drawing/2014/main" id="{CAA99500-EA11-896C-BB8C-202FBA1C63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600000">
                  <a:off x="1121808" y="5132294"/>
                  <a:ext cx="0" cy="82283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E27932F-6566-724D-FA9F-13756D21FA1F}"/>
                  </a:ext>
                </a:extLst>
              </p:cNvPr>
              <p:cNvCxnSpPr/>
              <p:nvPr/>
            </p:nvCxnSpPr>
            <p:spPr>
              <a:xfrm>
                <a:off x="10663025" y="2128267"/>
                <a:ext cx="14129" cy="7772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F6F74A44-FC09-234C-E46A-78E7EC66F6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9322" y="2342792"/>
              <a:ext cx="691292" cy="781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D8D1B2FB-DD75-B6E4-4B31-3AB3E076DC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329624" y="2354755"/>
              <a:ext cx="687369" cy="7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TextBox 205">
            <a:extLst>
              <a:ext uri="{FF2B5EF4-FFF2-40B4-BE49-F238E27FC236}">
                <a16:creationId xmlns:a16="http://schemas.microsoft.com/office/drawing/2014/main" id="{C4D89312-FD76-1D0D-1EFE-C35EB0E9D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7706" y="3481346"/>
            <a:ext cx="3211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7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4" name="TextBox 205">
            <a:extLst>
              <a:ext uri="{FF2B5EF4-FFF2-40B4-BE49-F238E27FC236}">
                <a16:creationId xmlns:a16="http://schemas.microsoft.com/office/drawing/2014/main" id="{5DD1729A-EB66-1CC3-12E4-0CAC8A115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1940" y="3521700"/>
            <a:ext cx="3211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7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=   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BAA5EFC-CC57-2F0E-E6CB-4FACDAFC6EF7}"/>
              </a:ext>
            </a:extLst>
          </p:cNvPr>
          <p:cNvGrpSpPr/>
          <p:nvPr/>
        </p:nvGrpSpPr>
        <p:grpSpPr>
          <a:xfrm flipH="1">
            <a:off x="7778564" y="2071040"/>
            <a:ext cx="3677508" cy="3535264"/>
            <a:chOff x="9198093" y="1625672"/>
            <a:chExt cx="2438399" cy="166968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E4290B6-2263-901C-6D23-D88607E684B2}"/>
                </a:ext>
              </a:extLst>
            </p:cNvPr>
            <p:cNvGrpSpPr/>
            <p:nvPr/>
          </p:nvGrpSpPr>
          <p:grpSpPr>
            <a:xfrm>
              <a:off x="9198093" y="1948455"/>
              <a:ext cx="2438399" cy="1346903"/>
              <a:chOff x="9530832" y="1800749"/>
              <a:chExt cx="3507555" cy="1346903"/>
            </a:xfrm>
          </p:grpSpPr>
          <p:sp>
            <p:nvSpPr>
              <p:cNvPr id="29" name="TextBox 205">
                <a:extLst>
                  <a:ext uri="{FF2B5EF4-FFF2-40B4-BE49-F238E27FC236}">
                    <a16:creationId xmlns:a16="http://schemas.microsoft.com/office/drawing/2014/main" id="{25F8888C-ED28-11F8-3B90-7227349702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740805" y="1800749"/>
                <a:ext cx="2297582" cy="5669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baseline="-250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1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45˚</a:t>
                </a:r>
              </a:p>
              <a:p>
                <a:pPr algn="ctr"/>
                <a:r>
                  <a:rPr lang="el-GR" sz="2400" dirty="0">
                    <a:solidFill>
                      <a:schemeClr val="accent3"/>
                    </a:solidFill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baseline="-25000" dirty="0">
                    <a:solidFill>
                      <a:schemeClr val="accent3"/>
                    </a:solidFill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2</a:t>
                </a:r>
                <a:r>
                  <a:rPr lang="en-US" sz="2400" dirty="0">
                    <a:solidFill>
                      <a:schemeClr val="accent3"/>
                    </a:solidFill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-45˚</a:t>
                </a:r>
              </a:p>
              <a:p>
                <a:pPr algn="ctr"/>
                <a:endParaRPr lang="en-US" sz="2400" dirty="0">
                  <a:solidFill>
                    <a:schemeClr val="accent3"/>
                  </a:solidFill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F0F0F028-8827-DBDF-3667-8D6252E22D9C}"/>
                  </a:ext>
                </a:extLst>
              </p:cNvPr>
              <p:cNvGrpSpPr/>
              <p:nvPr/>
            </p:nvGrpSpPr>
            <p:grpSpPr>
              <a:xfrm>
                <a:off x="9530832" y="2390256"/>
                <a:ext cx="2286000" cy="757396"/>
                <a:chOff x="507666" y="5421358"/>
                <a:chExt cx="1853221" cy="510973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AB50304-B370-322B-389C-9BFCAA433F46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33" name="Straight Arrow Connector 32">
                  <a:extLst>
                    <a:ext uri="{FF2B5EF4-FFF2-40B4-BE49-F238E27FC236}">
                      <a16:creationId xmlns:a16="http://schemas.microsoft.com/office/drawing/2014/main" id="{C0FF06D8-6DD6-9354-4DC1-F15587510C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4123" y="5421358"/>
                  <a:ext cx="676897" cy="343344"/>
                </a:xfrm>
                <a:prstGeom prst="straightConnector1">
                  <a:avLst/>
                </a:prstGeom>
                <a:ln w="38100">
                  <a:solidFill>
                    <a:schemeClr val="accent3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5C68C009-C6FB-C41F-C845-3AA94F5C8C5A}"/>
                  </a:ext>
                </a:extLst>
              </p:cNvPr>
              <p:cNvCxnSpPr/>
              <p:nvPr/>
            </p:nvCxnSpPr>
            <p:spPr>
              <a:xfrm>
                <a:off x="10663025" y="2128267"/>
                <a:ext cx="14129" cy="7772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7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A3FE6060-A540-CB52-E500-DD6817C2885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5136" y="1625672"/>
              <a:ext cx="691292" cy="1554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5D422828-F2D0-667B-7FF5-1CE6C6C84998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695564" y="1645541"/>
              <a:ext cx="687369" cy="1554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3CF9D53-0CF6-1F0F-6342-181003AAA8BC}"/>
              </a:ext>
            </a:extLst>
          </p:cNvPr>
          <p:cNvCxnSpPr>
            <a:cxnSpLocks/>
          </p:cNvCxnSpPr>
          <p:nvPr/>
        </p:nvCxnSpPr>
        <p:spPr>
          <a:xfrm>
            <a:off x="9176368" y="4037587"/>
            <a:ext cx="967279" cy="103952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975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4BE-8EB1-CD5D-F24D-F5A69F50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Future: Two Step Deposition with Negated Direction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9A508-9891-771D-EB51-94C8E1BF63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</a:t>
            </a:r>
            <a:r>
              <a:rPr lang="en-US" dirty="0" err="1"/>
              <a:t>skoto</a:t>
            </a:r>
            <a:r>
              <a:rPr lang="en-US" dirty="0"/>
              <a:t> and move to photo: Is the structure nice? What gives a similar output?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7810C-76E8-819C-4ABC-A48E4B18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56ECF4-BB1B-7DA7-D361-D34326282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96375" y="4328091"/>
            <a:ext cx="1831601" cy="1828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9AE5427D-458C-9430-18D6-D00616D1B3F4}"/>
              </a:ext>
            </a:extLst>
          </p:cNvPr>
          <p:cNvGrpSpPr/>
          <p:nvPr/>
        </p:nvGrpSpPr>
        <p:grpSpPr>
          <a:xfrm>
            <a:off x="1266747" y="2629513"/>
            <a:ext cx="1857826" cy="1364291"/>
            <a:chOff x="1566502" y="3132052"/>
            <a:chExt cx="1857826" cy="1364291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CD172F7-59E5-1268-FA9D-89B8A95F4FD8}"/>
                </a:ext>
              </a:extLst>
            </p:cNvPr>
            <p:cNvGrpSpPr/>
            <p:nvPr/>
          </p:nvGrpSpPr>
          <p:grpSpPr>
            <a:xfrm>
              <a:off x="1566502" y="3132052"/>
              <a:ext cx="1597244" cy="1364291"/>
              <a:chOff x="9502448" y="1905100"/>
              <a:chExt cx="2391407" cy="1364291"/>
            </a:xfrm>
          </p:grpSpPr>
          <p:sp>
            <p:nvSpPr>
              <p:cNvPr id="7" name="TextBox 205">
                <a:extLst>
                  <a:ext uri="{FF2B5EF4-FFF2-40B4-BE49-F238E27FC236}">
                    <a16:creationId xmlns:a16="http://schemas.microsoft.com/office/drawing/2014/main" id="{D35DA6BE-F83A-300D-F4B0-AC3407A418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02448" y="1905100"/>
                <a:ext cx="23914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30˚</a:t>
                </a: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26FBD24F-5819-DB3D-B133-9EC1FC3F305E}"/>
                  </a:ext>
                </a:extLst>
              </p:cNvPr>
              <p:cNvGrpSpPr/>
              <p:nvPr/>
            </p:nvGrpSpPr>
            <p:grpSpPr>
              <a:xfrm>
                <a:off x="9589618" y="2522647"/>
                <a:ext cx="2286000" cy="746744"/>
                <a:chOff x="507666" y="5428543"/>
                <a:chExt cx="1853221" cy="503788"/>
              </a:xfrm>
            </p:grpSpPr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CD756FF2-8B6F-8FE7-2CB0-4FCA739A7450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1" name="Straight Arrow Connector 10">
                  <a:extLst>
                    <a:ext uri="{FF2B5EF4-FFF2-40B4-BE49-F238E27FC236}">
                      <a16:creationId xmlns:a16="http://schemas.microsoft.com/office/drawing/2014/main" id="{4488545D-17A9-5EA0-AF66-648B98A08B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107" y="5428543"/>
                  <a:ext cx="365439" cy="340885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8435B72C-AD9E-CE20-6B87-7865B4E4B9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73741" y="2401163"/>
                <a:ext cx="0" cy="63173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05AF8CA4-57AA-93A7-E71B-65CF67CDA7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736960" y="3555414"/>
              <a:ext cx="687368" cy="777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EC954A3-1A02-37F7-3099-DCCE952E2452}"/>
              </a:ext>
            </a:extLst>
          </p:cNvPr>
          <p:cNvGrpSpPr/>
          <p:nvPr/>
        </p:nvGrpSpPr>
        <p:grpSpPr>
          <a:xfrm flipH="1">
            <a:off x="4647329" y="2449981"/>
            <a:ext cx="2297582" cy="3667939"/>
            <a:chOff x="4076644" y="2491039"/>
            <a:chExt cx="2297582" cy="366793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63E2ECA-D5BA-B43D-5867-7CF8096BEC7D}"/>
                </a:ext>
              </a:extLst>
            </p:cNvPr>
            <p:cNvGrpSpPr/>
            <p:nvPr/>
          </p:nvGrpSpPr>
          <p:grpSpPr>
            <a:xfrm>
              <a:off x="4076644" y="2491039"/>
              <a:ext cx="2297582" cy="1512037"/>
              <a:chOff x="9530832" y="1635619"/>
              <a:chExt cx="2297582" cy="1512037"/>
            </a:xfrm>
          </p:grpSpPr>
          <p:sp>
            <p:nvSpPr>
              <p:cNvPr id="14" name="TextBox 205">
                <a:extLst>
                  <a:ext uri="{FF2B5EF4-FFF2-40B4-BE49-F238E27FC236}">
                    <a16:creationId xmlns:a16="http://schemas.microsoft.com/office/drawing/2014/main" id="{01C127FA-CACF-947F-AB1F-2E771F01F6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30832" y="1635619"/>
                <a:ext cx="229758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-60˚</a:t>
                </a: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5824D218-E14D-9E4C-2E8B-761E955C50B0}"/>
                  </a:ext>
                </a:extLst>
              </p:cNvPr>
              <p:cNvGrpSpPr/>
              <p:nvPr/>
            </p:nvGrpSpPr>
            <p:grpSpPr>
              <a:xfrm>
                <a:off x="9917223" y="2549886"/>
                <a:ext cx="1524795" cy="597770"/>
                <a:chOff x="820907" y="5529049"/>
                <a:chExt cx="1236125" cy="403282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F00C664-DAF0-3168-A9CA-F1F06F7714D3}"/>
                    </a:ext>
                  </a:extLst>
                </p:cNvPr>
                <p:cNvSpPr/>
                <p:nvPr/>
              </p:nvSpPr>
              <p:spPr>
                <a:xfrm>
                  <a:off x="820907" y="5778107"/>
                  <a:ext cx="1236125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42BC16A0-5135-15F8-33B8-443C9C2AEC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5468" y="5529049"/>
                  <a:ext cx="449231" cy="238689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13BAED4F-99AA-F01B-834E-1A59D46D30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86687" y="2328130"/>
                <a:ext cx="1" cy="630936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" name="Picture 18">
              <a:hlinkClick r:id="rId5" action="ppaction://hlinkfile"/>
              <a:extLst>
                <a:ext uri="{FF2B5EF4-FFF2-40B4-BE49-F238E27FC236}">
                  <a16:creationId xmlns:a16="http://schemas.microsoft.com/office/drawing/2014/main" id="{97CBA1A6-4EBA-EF4B-4297-E0C96A01F1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8066" t="14546" r="16351" b="14262"/>
            <a:stretch/>
          </p:blipFill>
          <p:spPr>
            <a:xfrm>
              <a:off x="4277033" y="4328091"/>
              <a:ext cx="1831602" cy="1830887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pic>
          <p:nvPicPr>
            <p:cNvPr id="20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D9197EE6-CE5D-6E3A-80A5-2C3F8773C0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2907" y="3040380"/>
              <a:ext cx="687462" cy="777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05">
            <a:extLst>
              <a:ext uri="{FF2B5EF4-FFF2-40B4-BE49-F238E27FC236}">
                <a16:creationId xmlns:a16="http://schemas.microsoft.com/office/drawing/2014/main" id="{E48A3340-3AA5-4745-0748-6128E87E0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3993" y="4183624"/>
            <a:ext cx="3211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7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26" name="TextBox 205">
            <a:extLst>
              <a:ext uri="{FF2B5EF4-FFF2-40B4-BE49-F238E27FC236}">
                <a16:creationId xmlns:a16="http://schemas.microsoft.com/office/drawing/2014/main" id="{338A1B69-A22E-ACD0-8D04-C33F27A6F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1636" y="4218563"/>
            <a:ext cx="3211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7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=   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9EBBEE2-95D5-9072-AFF7-C0FC4E946AA7}"/>
              </a:ext>
            </a:extLst>
          </p:cNvPr>
          <p:cNvGrpSpPr/>
          <p:nvPr/>
        </p:nvGrpSpPr>
        <p:grpSpPr>
          <a:xfrm flipH="1">
            <a:off x="8814110" y="3828801"/>
            <a:ext cx="2396763" cy="2158336"/>
            <a:chOff x="9530832" y="2128267"/>
            <a:chExt cx="2286000" cy="1019370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320B635-F622-E965-0BF7-A6691996DAB6}"/>
                </a:ext>
              </a:extLst>
            </p:cNvPr>
            <p:cNvGrpSpPr/>
            <p:nvPr/>
          </p:nvGrpSpPr>
          <p:grpSpPr>
            <a:xfrm>
              <a:off x="9530832" y="2637916"/>
              <a:ext cx="2286000" cy="509721"/>
              <a:chOff x="507666" y="5588450"/>
              <a:chExt cx="1853221" cy="343881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504EFBC-F600-1FE6-99CA-042FFCC7133F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9FAAE89B-0CAB-C2B4-4567-04FB6B8E34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38971" y="5588450"/>
                <a:ext cx="268512" cy="178407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03E3964-4302-3683-2D1C-D7663E7B37EC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7A62D135-9127-E8B5-A362-73775BAB3FE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35943" y="4107647"/>
            <a:ext cx="68746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F2DBA6-AFDA-BE5B-8B8D-81464274F1BB}"/>
              </a:ext>
            </a:extLst>
          </p:cNvPr>
          <p:cNvCxnSpPr>
            <a:cxnSpLocks/>
          </p:cNvCxnSpPr>
          <p:nvPr/>
        </p:nvCxnSpPr>
        <p:spPr>
          <a:xfrm flipH="1">
            <a:off x="10003832" y="5080715"/>
            <a:ext cx="685633" cy="383431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205">
            <a:extLst>
              <a:ext uri="{FF2B5EF4-FFF2-40B4-BE49-F238E27FC236}">
                <a16:creationId xmlns:a16="http://schemas.microsoft.com/office/drawing/2014/main" id="{A02B0F24-1441-1F37-92D3-C265C9DD16B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8861762" y="2722216"/>
            <a:ext cx="24089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l-GR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400" baseline="-250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1</a:t>
            </a:r>
            <a:r>
              <a:rPr lang="en-US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30˚</a:t>
            </a:r>
          </a:p>
          <a:p>
            <a:pPr algn="ctr"/>
            <a:r>
              <a:rPr lang="el-GR" sz="2400" dirty="0">
                <a:solidFill>
                  <a:schemeClr val="accent3"/>
                </a:solidFill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400" baseline="-25000" dirty="0">
                <a:solidFill>
                  <a:schemeClr val="accent3"/>
                </a:solidFill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2</a:t>
            </a:r>
            <a:r>
              <a:rPr lang="en-US" sz="2400" dirty="0">
                <a:solidFill>
                  <a:schemeClr val="accent3"/>
                </a:solidFill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-60˚</a:t>
            </a:r>
          </a:p>
          <a:p>
            <a:pPr algn="ctr"/>
            <a:endParaRPr lang="en-US" sz="2400" dirty="0">
              <a:solidFill>
                <a:schemeClr val="accent3"/>
              </a:solidFill>
              <a:latin typeface="Arial" panose="020B0604020202020204" pitchFamily="34" charset="0"/>
              <a:ea typeface="Myriad Pro" pitchFamily="-112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745DED7-2BB8-61CD-B1E5-909E06E10E58}"/>
              </a:ext>
            </a:extLst>
          </p:cNvPr>
          <p:cNvSpPr txBox="1"/>
          <p:nvPr/>
        </p:nvSpPr>
        <p:spPr>
          <a:xfrm>
            <a:off x="2393993" y="6388684"/>
            <a:ext cx="82954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Other idea: Pitch increases as inclination changes, tuning the 2</a:t>
            </a:r>
            <a:r>
              <a:rPr lang="en-US" baseline="30000" dirty="0"/>
              <a:t>nd</a:t>
            </a:r>
            <a:r>
              <a:rPr lang="en-US" dirty="0"/>
              <a:t> step wavelength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3AE8F7F-FCB5-FF5F-906A-24317062CC76}"/>
              </a:ext>
            </a:extLst>
          </p:cNvPr>
          <p:cNvGrpSpPr/>
          <p:nvPr/>
        </p:nvGrpSpPr>
        <p:grpSpPr>
          <a:xfrm>
            <a:off x="10288565" y="6400704"/>
            <a:ext cx="1712233" cy="369332"/>
            <a:chOff x="6855128" y="3526871"/>
            <a:chExt cx="3061520" cy="369332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BE38AE4C-E080-58A5-0A2E-F8E420A7FDFB}"/>
                </a:ext>
              </a:extLst>
            </p:cNvPr>
            <p:cNvSpPr/>
            <p:nvPr/>
          </p:nvSpPr>
          <p:spPr>
            <a:xfrm>
              <a:off x="6855128" y="3597237"/>
              <a:ext cx="948284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1">
              <a:extLst>
                <a:ext uri="{FF2B5EF4-FFF2-40B4-BE49-F238E27FC236}">
                  <a16:creationId xmlns:a16="http://schemas.microsoft.com/office/drawing/2014/main" id="{1135C843-5818-1764-648C-54824C7288DA}"/>
                </a:ext>
              </a:extLst>
            </p:cNvPr>
            <p:cNvSpPr txBox="1"/>
            <p:nvPr/>
          </p:nvSpPr>
          <p:spPr>
            <a:xfrm>
              <a:off x="7455893" y="3526871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020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4BE-8EB1-CD5D-F24D-F5A69F50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7810C-76E8-819C-4ABC-A48E4B18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0B5B177-C5DA-EE01-16D4-CADDAC7B7A9B}"/>
              </a:ext>
            </a:extLst>
          </p:cNvPr>
          <p:cNvGrpSpPr/>
          <p:nvPr/>
        </p:nvGrpSpPr>
        <p:grpSpPr>
          <a:xfrm>
            <a:off x="-166836" y="1880729"/>
            <a:ext cx="11341533" cy="2919122"/>
            <a:chOff x="-2289290" y="5389090"/>
            <a:chExt cx="11341533" cy="2919122"/>
          </a:xfrm>
        </p:grpSpPr>
        <p:graphicFrame>
          <p:nvGraphicFramePr>
            <p:cNvPr id="57" name="Object 56">
              <a:extLst>
                <a:ext uri="{FF2B5EF4-FFF2-40B4-BE49-F238E27FC236}">
                  <a16:creationId xmlns:a16="http://schemas.microsoft.com/office/drawing/2014/main" id="{BDCA0E50-6DD2-F28D-877A-2E8F6951744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5589684"/>
                </p:ext>
              </p:extLst>
            </p:nvPr>
          </p:nvGraphicFramePr>
          <p:xfrm>
            <a:off x="6766243" y="5518326"/>
            <a:ext cx="2286000" cy="228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2" imgW="1828800" imgH="1828800" progId="Origin50.Graph">
                    <p:embed/>
                  </p:oleObj>
                </mc:Choice>
                <mc:Fallback>
                  <p:oleObj name="Graph" r:id="rId2" imgW="1828800" imgH="1828800" progId="Origin50.Graph">
                    <p:embed/>
                    <p:pic>
                      <p:nvPicPr>
                        <p:cNvPr id="57" name="Object 56">
                          <a:extLst>
                            <a:ext uri="{FF2B5EF4-FFF2-40B4-BE49-F238E27FC236}">
                              <a16:creationId xmlns:a16="http://schemas.microsoft.com/office/drawing/2014/main" id="{BDCA0E50-6DD2-F28D-877A-2E8F6951744C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6766243" y="5518326"/>
                          <a:ext cx="2286000" cy="228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" name="Object 57">
              <a:extLst>
                <a:ext uri="{FF2B5EF4-FFF2-40B4-BE49-F238E27FC236}">
                  <a16:creationId xmlns:a16="http://schemas.microsoft.com/office/drawing/2014/main" id="{80035CBC-4C4A-B292-D5BE-9FA9DBEB9E4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12460186"/>
                </p:ext>
              </p:extLst>
            </p:nvPr>
          </p:nvGraphicFramePr>
          <p:xfrm>
            <a:off x="-2289290" y="5692293"/>
            <a:ext cx="2286000" cy="228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4" imgW="1828800" imgH="1828800" progId="Origin50.Graph">
                    <p:embed/>
                  </p:oleObj>
                </mc:Choice>
                <mc:Fallback>
                  <p:oleObj name="Graph" r:id="rId4" imgW="1828800" imgH="1828800" progId="Origin50.Graph">
                    <p:embed/>
                    <p:pic>
                      <p:nvPicPr>
                        <p:cNvPr id="58" name="Object 57">
                          <a:extLst>
                            <a:ext uri="{FF2B5EF4-FFF2-40B4-BE49-F238E27FC236}">
                              <a16:creationId xmlns:a16="http://schemas.microsoft.com/office/drawing/2014/main" id="{80035CBC-4C4A-B292-D5BE-9FA9DBEB9E4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-2289290" y="5692293"/>
                          <a:ext cx="2286000" cy="228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" name="Object 58">
              <a:extLst>
                <a:ext uri="{FF2B5EF4-FFF2-40B4-BE49-F238E27FC236}">
                  <a16:creationId xmlns:a16="http://schemas.microsoft.com/office/drawing/2014/main" id="{EBE18FDF-3AC4-4BC4-78B5-36323607FDC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5843811"/>
                </p:ext>
              </p:extLst>
            </p:nvPr>
          </p:nvGraphicFramePr>
          <p:xfrm>
            <a:off x="3383280" y="5524676"/>
            <a:ext cx="2286000" cy="228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6" imgW="1828800" imgH="1828800" progId="Origin50.Graph">
                    <p:embed/>
                  </p:oleObj>
                </mc:Choice>
                <mc:Fallback>
                  <p:oleObj name="Graph" r:id="rId6" imgW="1828800" imgH="1828800" progId="Origin50.Graph">
                    <p:embed/>
                    <p:pic>
                      <p:nvPicPr>
                        <p:cNvPr id="59" name="Object 58">
                          <a:extLst>
                            <a:ext uri="{FF2B5EF4-FFF2-40B4-BE49-F238E27FC236}">
                              <a16:creationId xmlns:a16="http://schemas.microsoft.com/office/drawing/2014/main" id="{EBE18FDF-3AC4-4BC4-78B5-36323607FDC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383280" y="5524676"/>
                          <a:ext cx="2286000" cy="228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0" name="Object 59">
              <a:extLst>
                <a:ext uri="{FF2B5EF4-FFF2-40B4-BE49-F238E27FC236}">
                  <a16:creationId xmlns:a16="http://schemas.microsoft.com/office/drawing/2014/main" id="{DA5794B2-17F8-3DFA-8F9D-FDBA1E61DC9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9328581"/>
                </p:ext>
              </p:extLst>
            </p:nvPr>
          </p:nvGraphicFramePr>
          <p:xfrm>
            <a:off x="5074920" y="5519623"/>
            <a:ext cx="2286000" cy="228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8" imgW="1828800" imgH="1828800" progId="Origin50.Graph">
                    <p:embed/>
                  </p:oleObj>
                </mc:Choice>
                <mc:Fallback>
                  <p:oleObj name="Graph" r:id="rId8" imgW="1828800" imgH="1828800" progId="Origin50.Graph">
                    <p:embed/>
                    <p:pic>
                      <p:nvPicPr>
                        <p:cNvPr id="60" name="Object 59">
                          <a:extLst>
                            <a:ext uri="{FF2B5EF4-FFF2-40B4-BE49-F238E27FC236}">
                              <a16:creationId xmlns:a16="http://schemas.microsoft.com/office/drawing/2014/main" id="{DA5794B2-17F8-3DFA-8F9D-FDBA1E61DC9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074920" y="5519623"/>
                          <a:ext cx="2286000" cy="228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" name="TextBox 210">
              <a:extLst>
                <a:ext uri="{FF2B5EF4-FFF2-40B4-BE49-F238E27FC236}">
                  <a16:creationId xmlns:a16="http://schemas.microsoft.com/office/drawing/2014/main" id="{FC19ADA0-322B-4F6E-8380-BCADD8D9FC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893" y="5394960"/>
              <a:ext cx="1579482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l-GR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</a:t>
              </a:r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˚</a:t>
              </a:r>
              <a:endParaRPr lang="en-US" sz="150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210">
              <a:extLst>
                <a:ext uri="{FF2B5EF4-FFF2-40B4-BE49-F238E27FC236}">
                  <a16:creationId xmlns:a16="http://schemas.microsoft.com/office/drawing/2014/main" id="{C7B20D18-AF73-C61F-1DC6-F38EC06DEB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9041" y="5394960"/>
              <a:ext cx="1579482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l-GR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4</a:t>
              </a:r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˚</a:t>
              </a:r>
              <a:endParaRPr lang="en-US" sz="150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endParaRPr>
            </a:p>
          </p:txBody>
        </p:sp>
        <p:sp>
          <p:nvSpPr>
            <p:cNvPr id="63" name="TextBox 210">
              <a:extLst>
                <a:ext uri="{FF2B5EF4-FFF2-40B4-BE49-F238E27FC236}">
                  <a16:creationId xmlns:a16="http://schemas.microsoft.com/office/drawing/2014/main" id="{4790D88E-7838-2C65-F543-E87BEBAAC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80997" y="5394960"/>
              <a:ext cx="1579482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l-GR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</a:t>
              </a:r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˚</a:t>
              </a:r>
              <a:endParaRPr lang="en-US" sz="150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endParaRPr>
            </a:p>
          </p:txBody>
        </p:sp>
        <p:sp>
          <p:nvSpPr>
            <p:cNvPr id="64" name="TextBox 210">
              <a:extLst>
                <a:ext uri="{FF2B5EF4-FFF2-40B4-BE49-F238E27FC236}">
                  <a16:creationId xmlns:a16="http://schemas.microsoft.com/office/drawing/2014/main" id="{696C63FB-1FB2-1B01-C97C-561E5ECD68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6710" y="5394960"/>
              <a:ext cx="1579482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l-GR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2</a:t>
              </a:r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˚</a:t>
              </a:r>
              <a:endParaRPr lang="en-US" sz="150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endParaRPr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D8F59115-4537-2133-CDEC-751FBCFBED0D}"/>
                </a:ext>
              </a:extLst>
            </p:cNvPr>
            <p:cNvGrpSpPr/>
            <p:nvPr/>
          </p:nvGrpSpPr>
          <p:grpSpPr>
            <a:xfrm>
              <a:off x="295730" y="7424928"/>
              <a:ext cx="1767009" cy="883284"/>
              <a:chOff x="295730" y="7424928"/>
              <a:chExt cx="1767009" cy="883284"/>
            </a:xfrm>
          </p:grpSpPr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684E5EB4-3A8A-08B5-FD85-85CD036879B1}"/>
                  </a:ext>
                </a:extLst>
              </p:cNvPr>
              <p:cNvSpPr txBox="1"/>
              <p:nvPr/>
            </p:nvSpPr>
            <p:spPr>
              <a:xfrm>
                <a:off x="354973" y="7723437"/>
                <a:ext cx="16834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</a:rPr>
                  <a:t>Orientation / degrees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75640D34-1452-77A9-B016-653B796F584E}"/>
                  </a:ext>
                </a:extLst>
              </p:cNvPr>
              <p:cNvSpPr txBox="1"/>
              <p:nvPr/>
            </p:nvSpPr>
            <p:spPr>
              <a:xfrm>
                <a:off x="945726" y="7424928"/>
                <a:ext cx="48429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36949DA6-DD86-3161-84AD-550EFE78F17C}"/>
                  </a:ext>
                </a:extLst>
              </p:cNvPr>
              <p:cNvSpPr txBox="1"/>
              <p:nvPr/>
            </p:nvSpPr>
            <p:spPr>
              <a:xfrm>
                <a:off x="602862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8824CD1D-D169-DBC0-7A65-31EDB53CC9E6}"/>
                  </a:ext>
                </a:extLst>
              </p:cNvPr>
              <p:cNvSpPr txBox="1"/>
              <p:nvPr/>
            </p:nvSpPr>
            <p:spPr>
              <a:xfrm>
                <a:off x="1467526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0B215C37-1FCC-E1A0-2939-292E46E5ED1E}"/>
                  </a:ext>
                </a:extLst>
              </p:cNvPr>
              <p:cNvSpPr txBox="1"/>
              <p:nvPr/>
            </p:nvSpPr>
            <p:spPr>
              <a:xfrm>
                <a:off x="1153478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20BD7C49-4CD3-D0B4-D703-6445D506C1C6}"/>
                  </a:ext>
                </a:extLst>
              </p:cNvPr>
              <p:cNvSpPr txBox="1"/>
              <p:nvPr/>
            </p:nvSpPr>
            <p:spPr>
              <a:xfrm>
                <a:off x="295730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-40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B53A30D-718E-4B22-DAA3-C220B9A858BC}"/>
                </a:ext>
              </a:extLst>
            </p:cNvPr>
            <p:cNvGrpSpPr/>
            <p:nvPr/>
          </p:nvGrpSpPr>
          <p:grpSpPr>
            <a:xfrm>
              <a:off x="2001199" y="7424928"/>
              <a:ext cx="1767009" cy="883284"/>
              <a:chOff x="295730" y="7424928"/>
              <a:chExt cx="1767009" cy="883284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51D63A5-A01C-F48E-4553-AF2D27B9AD21}"/>
                  </a:ext>
                </a:extLst>
              </p:cNvPr>
              <p:cNvSpPr txBox="1"/>
              <p:nvPr/>
            </p:nvSpPr>
            <p:spPr>
              <a:xfrm>
                <a:off x="354973" y="7723437"/>
                <a:ext cx="16834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</a:rPr>
                  <a:t>Orientation / degrees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43D92660-73C7-4C93-80AF-18F9AC405A1B}"/>
                  </a:ext>
                </a:extLst>
              </p:cNvPr>
              <p:cNvSpPr txBox="1"/>
              <p:nvPr/>
            </p:nvSpPr>
            <p:spPr>
              <a:xfrm>
                <a:off x="945726" y="7424928"/>
                <a:ext cx="48429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25BB5929-8426-BC8A-383E-AA48D035A7E6}"/>
                  </a:ext>
                </a:extLst>
              </p:cNvPr>
              <p:cNvSpPr txBox="1"/>
              <p:nvPr/>
            </p:nvSpPr>
            <p:spPr>
              <a:xfrm>
                <a:off x="602862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5A1CA17C-A9EE-A3BA-46BD-234AE7A3E6CC}"/>
                  </a:ext>
                </a:extLst>
              </p:cNvPr>
              <p:cNvSpPr txBox="1"/>
              <p:nvPr/>
            </p:nvSpPr>
            <p:spPr>
              <a:xfrm>
                <a:off x="1467526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BD44EA8-3578-A5DD-B765-638032854BE1}"/>
                  </a:ext>
                </a:extLst>
              </p:cNvPr>
              <p:cNvSpPr txBox="1"/>
              <p:nvPr/>
            </p:nvSpPr>
            <p:spPr>
              <a:xfrm>
                <a:off x="1153478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619B5500-FCD1-B43B-C12B-91F41434FA14}"/>
                  </a:ext>
                </a:extLst>
              </p:cNvPr>
              <p:cNvSpPr txBox="1"/>
              <p:nvPr/>
            </p:nvSpPr>
            <p:spPr>
              <a:xfrm>
                <a:off x="295730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-40</a:t>
                </a: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750C4F6E-8B07-7E92-A972-69D2B8D4065E}"/>
                </a:ext>
              </a:extLst>
            </p:cNvPr>
            <p:cNvGrpSpPr/>
            <p:nvPr/>
          </p:nvGrpSpPr>
          <p:grpSpPr>
            <a:xfrm>
              <a:off x="5367144" y="7424928"/>
              <a:ext cx="1767009" cy="883284"/>
              <a:chOff x="295730" y="7424928"/>
              <a:chExt cx="1767009" cy="883284"/>
            </a:xfrm>
          </p:grpSpPr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CD98B72-F668-EAE8-8382-992713D2376C}"/>
                  </a:ext>
                </a:extLst>
              </p:cNvPr>
              <p:cNvSpPr txBox="1"/>
              <p:nvPr/>
            </p:nvSpPr>
            <p:spPr>
              <a:xfrm>
                <a:off x="354973" y="7723437"/>
                <a:ext cx="16834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</a:rPr>
                  <a:t>Orientation / degrees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47298CEB-AE4D-31CD-C507-3545E43E28C9}"/>
                  </a:ext>
                </a:extLst>
              </p:cNvPr>
              <p:cNvSpPr txBox="1"/>
              <p:nvPr/>
            </p:nvSpPr>
            <p:spPr>
              <a:xfrm>
                <a:off x="945726" y="7424928"/>
                <a:ext cx="48429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7F6EA990-E3DD-FF69-C912-85E17B174A99}"/>
                  </a:ext>
                </a:extLst>
              </p:cNvPr>
              <p:cNvSpPr txBox="1"/>
              <p:nvPr/>
            </p:nvSpPr>
            <p:spPr>
              <a:xfrm>
                <a:off x="602862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A8F912B9-3690-0F51-2DB5-E594D496E8CB}"/>
                  </a:ext>
                </a:extLst>
              </p:cNvPr>
              <p:cNvSpPr txBox="1"/>
              <p:nvPr/>
            </p:nvSpPr>
            <p:spPr>
              <a:xfrm>
                <a:off x="1467526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3D8840C9-EA94-4844-ABC0-1CC37F8BB767}"/>
                  </a:ext>
                </a:extLst>
              </p:cNvPr>
              <p:cNvSpPr txBox="1"/>
              <p:nvPr/>
            </p:nvSpPr>
            <p:spPr>
              <a:xfrm>
                <a:off x="1153478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DB708ECB-F361-7A91-43F6-4D300775054C}"/>
                  </a:ext>
                </a:extLst>
              </p:cNvPr>
              <p:cNvSpPr txBox="1"/>
              <p:nvPr/>
            </p:nvSpPr>
            <p:spPr>
              <a:xfrm>
                <a:off x="295730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-40</a:t>
                </a: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2AFF8090-FF0B-CDDD-86F6-FA5E950B04F9}"/>
                </a:ext>
              </a:extLst>
            </p:cNvPr>
            <p:cNvGrpSpPr/>
            <p:nvPr/>
          </p:nvGrpSpPr>
          <p:grpSpPr>
            <a:xfrm>
              <a:off x="7069187" y="7424928"/>
              <a:ext cx="1767009" cy="883284"/>
              <a:chOff x="295730" y="7424928"/>
              <a:chExt cx="1767009" cy="883284"/>
            </a:xfrm>
          </p:grpSpPr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7965A1A7-854D-F115-6824-5F83350AB862}"/>
                  </a:ext>
                </a:extLst>
              </p:cNvPr>
              <p:cNvSpPr txBox="1"/>
              <p:nvPr/>
            </p:nvSpPr>
            <p:spPr>
              <a:xfrm>
                <a:off x="354973" y="7723437"/>
                <a:ext cx="16834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</a:rPr>
                  <a:t>Orientation / degrees</a:t>
                </a:r>
              </a:p>
            </p:txBody>
          </p:sp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EF8FB448-AABA-9E00-3F7A-92D93E40D7E7}"/>
                  </a:ext>
                </a:extLst>
              </p:cNvPr>
              <p:cNvSpPr txBox="1"/>
              <p:nvPr/>
            </p:nvSpPr>
            <p:spPr>
              <a:xfrm>
                <a:off x="945726" y="7424928"/>
                <a:ext cx="48429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53BA5C3-3293-7BC3-1060-DF2DDBBA281A}"/>
                  </a:ext>
                </a:extLst>
              </p:cNvPr>
              <p:cNvSpPr txBox="1"/>
              <p:nvPr/>
            </p:nvSpPr>
            <p:spPr>
              <a:xfrm>
                <a:off x="602862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4D51E7A3-DDF9-CBB9-AC10-EB0A94942C7A}"/>
                  </a:ext>
                </a:extLst>
              </p:cNvPr>
              <p:cNvSpPr txBox="1"/>
              <p:nvPr/>
            </p:nvSpPr>
            <p:spPr>
              <a:xfrm>
                <a:off x="1467526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12D8C8E-48A5-A457-6E61-3EC945C90144}"/>
                  </a:ext>
                </a:extLst>
              </p:cNvPr>
              <p:cNvSpPr txBox="1"/>
              <p:nvPr/>
            </p:nvSpPr>
            <p:spPr>
              <a:xfrm>
                <a:off x="1153478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8699C21-3449-FA0E-D128-294E839FF1C1}"/>
                  </a:ext>
                </a:extLst>
              </p:cNvPr>
              <p:cNvSpPr txBox="1"/>
              <p:nvPr/>
            </p:nvSpPr>
            <p:spPr>
              <a:xfrm>
                <a:off x="295730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-40</a:t>
                </a:r>
              </a:p>
            </p:txBody>
          </p:sp>
        </p:grp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154B387-1E01-BDE1-D5E4-70FBBA7B94C4}"/>
                </a:ext>
              </a:extLst>
            </p:cNvPr>
            <p:cNvSpPr txBox="1"/>
            <p:nvPr/>
          </p:nvSpPr>
          <p:spPr>
            <a:xfrm>
              <a:off x="369512" y="5394960"/>
              <a:ext cx="320040" cy="3231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9B2FA2E-8A58-3BB2-CDF1-D4988B1BB3E9}"/>
                </a:ext>
              </a:extLst>
            </p:cNvPr>
            <p:cNvSpPr txBox="1"/>
            <p:nvPr/>
          </p:nvSpPr>
          <p:spPr>
            <a:xfrm>
              <a:off x="2092189" y="5394960"/>
              <a:ext cx="320040" cy="3231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014E395-4194-B024-8E0D-D5E243D3D2B3}"/>
                </a:ext>
              </a:extLst>
            </p:cNvPr>
            <p:cNvSpPr txBox="1"/>
            <p:nvPr/>
          </p:nvSpPr>
          <p:spPr>
            <a:xfrm>
              <a:off x="5475162" y="5394960"/>
              <a:ext cx="365806" cy="3231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>
                  <a:latin typeface="Arial" panose="020B0604020202020204" pitchFamily="34" charset="0"/>
                  <a:cs typeface="Arial" panose="020B0604020202020204" pitchFamily="34" charset="0"/>
                </a:rPr>
                <a:t>d)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11C57CB-BED6-A490-0F2A-52121EA5CC43}"/>
                </a:ext>
              </a:extLst>
            </p:cNvPr>
            <p:cNvSpPr txBox="1"/>
            <p:nvPr/>
          </p:nvSpPr>
          <p:spPr>
            <a:xfrm>
              <a:off x="7171611" y="5394960"/>
              <a:ext cx="356188" cy="3231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>
                  <a:latin typeface="Arial" panose="020B0604020202020204" pitchFamily="34" charset="0"/>
                  <a:cs typeface="Arial" panose="020B0604020202020204" pitchFamily="34" charset="0"/>
                </a:rPr>
                <a:t>e)</a:t>
              </a:r>
            </a:p>
          </p:txBody>
        </p:sp>
        <p:sp>
          <p:nvSpPr>
            <p:cNvPr id="73" name="TextBox 210">
              <a:extLst>
                <a:ext uri="{FF2B5EF4-FFF2-40B4-BE49-F238E27FC236}">
                  <a16:creationId xmlns:a16="http://schemas.microsoft.com/office/drawing/2014/main" id="{16868366-B51A-5EB5-7093-6F8C1C5643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8117" y="5389090"/>
              <a:ext cx="1579482" cy="32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l-GR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15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3</a:t>
              </a:r>
              <a:r>
                <a:rPr lang="en-US" sz="140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sz="1400">
                  <a:latin typeface="Times New Roman" panose="02020603050405020304" pitchFamily="18" charset="0"/>
                  <a:cs typeface="Times New Roman" panose="02020603050405020304" pitchFamily="18" charset="0"/>
                </a:rPr>
                <a:t>˚</a:t>
              </a:r>
              <a:endParaRPr lang="en-US" sz="150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756F7693-A823-47A3-CCC9-CEC17907E6CC}"/>
                </a:ext>
              </a:extLst>
            </p:cNvPr>
            <p:cNvSpPr txBox="1"/>
            <p:nvPr/>
          </p:nvSpPr>
          <p:spPr>
            <a:xfrm>
              <a:off x="3764740" y="5389090"/>
              <a:ext cx="356188" cy="32316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>
                  <a:latin typeface="Arial" panose="020B0604020202020204" pitchFamily="34" charset="0"/>
                  <a:cs typeface="Arial" panose="020B0604020202020204" pitchFamily="34" charset="0"/>
                </a:rPr>
                <a:t>c)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CC5FB8DE-7AB4-F10D-D217-6B15DBE22AD7}"/>
                </a:ext>
              </a:extLst>
            </p:cNvPr>
            <p:cNvGrpSpPr/>
            <p:nvPr/>
          </p:nvGrpSpPr>
          <p:grpSpPr>
            <a:xfrm>
              <a:off x="3689775" y="7424928"/>
              <a:ext cx="1767009" cy="883284"/>
              <a:chOff x="295730" y="7424928"/>
              <a:chExt cx="1767009" cy="883284"/>
            </a:xfrm>
          </p:grpSpPr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56477B8D-5BC9-6C2A-2105-EB059A09796C}"/>
                  </a:ext>
                </a:extLst>
              </p:cNvPr>
              <p:cNvSpPr txBox="1"/>
              <p:nvPr/>
            </p:nvSpPr>
            <p:spPr>
              <a:xfrm>
                <a:off x="354973" y="7723437"/>
                <a:ext cx="168348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>
                    <a:latin typeface="Arial" panose="020B0604020202020204" pitchFamily="34" charset="0"/>
                    <a:cs typeface="Arial" panose="020B0604020202020204" pitchFamily="34" charset="0"/>
                  </a:rPr>
                  <a:t>Orientation / degrees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CADFFE1B-64F1-2CA4-2A78-9141E3D98E06}"/>
                  </a:ext>
                </a:extLst>
              </p:cNvPr>
              <p:cNvSpPr txBox="1"/>
              <p:nvPr/>
            </p:nvSpPr>
            <p:spPr>
              <a:xfrm>
                <a:off x="945726" y="7424928"/>
                <a:ext cx="484292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E352961A-22C9-782E-A8FA-4A13698E2C14}"/>
                  </a:ext>
                </a:extLst>
              </p:cNvPr>
              <p:cNvSpPr txBox="1"/>
              <p:nvPr/>
            </p:nvSpPr>
            <p:spPr>
              <a:xfrm>
                <a:off x="602862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-20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101A4066-284A-9EAE-97A0-67D164E32455}"/>
                  </a:ext>
                </a:extLst>
              </p:cNvPr>
              <p:cNvSpPr txBox="1"/>
              <p:nvPr/>
            </p:nvSpPr>
            <p:spPr>
              <a:xfrm>
                <a:off x="1467526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B9547866-C1B7-0715-FE8B-BC560B17EAEC}"/>
                  </a:ext>
                </a:extLst>
              </p:cNvPr>
              <p:cNvSpPr txBox="1"/>
              <p:nvPr/>
            </p:nvSpPr>
            <p:spPr>
              <a:xfrm>
                <a:off x="1153478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E25FCC23-8CE4-E1C6-8C9D-E5CD91903724}"/>
                  </a:ext>
                </a:extLst>
              </p:cNvPr>
              <p:cNvSpPr txBox="1"/>
              <p:nvPr/>
            </p:nvSpPr>
            <p:spPr>
              <a:xfrm>
                <a:off x="295730" y="7424928"/>
                <a:ext cx="595213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500">
                    <a:latin typeface="Arial" panose="020B0604020202020204" pitchFamily="34" charset="0"/>
                    <a:cs typeface="Arial" panose="020B0604020202020204" pitchFamily="34" charset="0"/>
                  </a:rPr>
                  <a:t>-40</a:t>
                </a:r>
              </a:p>
            </p:txBody>
          </p:sp>
        </p:grpSp>
        <p:graphicFrame>
          <p:nvGraphicFramePr>
            <p:cNvPr id="76" name="Object 75">
              <a:extLst>
                <a:ext uri="{FF2B5EF4-FFF2-40B4-BE49-F238E27FC236}">
                  <a16:creationId xmlns:a16="http://schemas.microsoft.com/office/drawing/2014/main" id="{4043E124-4C37-881F-6071-02202EEE163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7835120"/>
                </p:ext>
              </p:extLst>
            </p:nvPr>
          </p:nvGraphicFramePr>
          <p:xfrm>
            <a:off x="1691640" y="5522976"/>
            <a:ext cx="2286000" cy="228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10" imgW="1828800" imgH="1828800" progId="Origin50.Graph">
                    <p:embed/>
                  </p:oleObj>
                </mc:Choice>
                <mc:Fallback>
                  <p:oleObj name="Graph" r:id="rId10" imgW="1828800" imgH="1828800" progId="Origin50.Graph">
                    <p:embed/>
                    <p:pic>
                      <p:nvPicPr>
                        <p:cNvPr id="76" name="Object 75">
                          <a:extLst>
                            <a:ext uri="{FF2B5EF4-FFF2-40B4-BE49-F238E27FC236}">
                              <a16:creationId xmlns:a16="http://schemas.microsoft.com/office/drawing/2014/main" id="{4043E124-4C37-881F-6071-02202EEE163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691640" y="5522976"/>
                          <a:ext cx="2286000" cy="228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D1827F4A-972B-02AF-3493-F76FCFCE4BFD}"/>
              </a:ext>
            </a:extLst>
          </p:cNvPr>
          <p:cNvCxnSpPr>
            <a:cxnSpLocks/>
          </p:cNvCxnSpPr>
          <p:nvPr/>
        </p:nvCxnSpPr>
        <p:spPr>
          <a:xfrm>
            <a:off x="1859045" y="2420936"/>
            <a:ext cx="0" cy="1687364"/>
          </a:xfrm>
          <a:prstGeom prst="line">
            <a:avLst/>
          </a:prstGeom>
          <a:ln w="57150"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B6C6D94A-19BA-0463-54EE-3641A8686D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7301" y="4397150"/>
            <a:ext cx="1747481" cy="213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49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All images should correspond to 1.45x1.45um area cropped. (except very old simulations are likely 1.415)</a:t>
            </a:r>
          </a:p>
          <a:p>
            <a:r>
              <a:rPr lang="en-US"/>
              <a:t>Normal: 100kx SEM inserted 7.5”x8.14”, cropped to 4”x4”</a:t>
            </a:r>
          </a:p>
          <a:p>
            <a:r>
              <a:rPr lang="en-US"/>
              <a:t>Madeline: Scale cropped image scaled to 4”x4”, cropped to 2.83”x2.83”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81562" y="3638175"/>
            <a:ext cx="48474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u="sng"/>
              <a:t>For 500 nm scale bars:</a:t>
            </a:r>
          </a:p>
          <a:p>
            <a:r>
              <a:rPr lang="en-US" sz="2400"/>
              <a:t>2.00 inch image: 0.688 inch scale bar</a:t>
            </a:r>
          </a:p>
          <a:p>
            <a:r>
              <a:rPr lang="en-US" sz="2400"/>
              <a:t>2.25 inch image: 0.773 inch scale bar</a:t>
            </a:r>
          </a:p>
          <a:p>
            <a:r>
              <a:rPr lang="en-US" sz="2400"/>
              <a:t>2.50 inch image: 0.859 inch scale bar</a:t>
            </a:r>
          </a:p>
          <a:p>
            <a:r>
              <a:rPr lang="en-US" sz="2400"/>
              <a:t>2.75 inch image: 0.945 inch scale bar</a:t>
            </a:r>
          </a:p>
          <a:p>
            <a:r>
              <a:rPr lang="en-US" sz="2400"/>
              <a:t>3.00 inch image: 1.031 inch scale bar</a:t>
            </a:r>
          </a:p>
          <a:p>
            <a:r>
              <a:rPr lang="en-US" sz="2400"/>
              <a:t>3.50 inch image: 1.203 inch scale bar</a:t>
            </a:r>
          </a:p>
          <a:p>
            <a:r>
              <a:rPr lang="en-US" sz="2400"/>
              <a:t>4.00 inch image: 1.375 inch scale bar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932688"/>
            <a:ext cx="12188952" cy="1737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858899"/>
            <a:ext cx="11887200" cy="17373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93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66F4D-31BF-6E7C-D7F5-B82636A12B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Potential Study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B17C45-6260-D471-D118-7F6CB7DE9B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511" y="4170718"/>
            <a:ext cx="9572978" cy="1752600"/>
          </a:xfrm>
        </p:spPr>
        <p:txBody>
          <a:bodyPr/>
          <a:lstStyle/>
          <a:p>
            <a:r>
              <a:rPr lang="en-US"/>
              <a:t>May 24</a:t>
            </a:r>
            <a:r>
              <a:rPr lang="en-US" baseline="30000"/>
              <a:t>th</a:t>
            </a:r>
            <a:r>
              <a:rPr lang="en-US"/>
              <a:t> 2024</a:t>
            </a:r>
          </a:p>
          <a:p>
            <a:r>
              <a:rPr lang="en-US"/>
              <a:t>Ariel Struzyk</a:t>
            </a:r>
          </a:p>
        </p:txBody>
      </p:sp>
    </p:spTree>
    <p:extLst>
      <p:ext uri="{BB962C8B-B14F-4D97-AF65-F5344CB8AC3E}">
        <p14:creationId xmlns:p14="http://schemas.microsoft.com/office/powerpoint/2010/main" val="6439034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5DCE0-EFEF-CC31-3BF6-28AF28A3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Figures from term report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B2020-CC67-78F3-9539-C9CE5ED8E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FCDF4-C87D-AEB4-5D25-E75BF0E1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2567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9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Apparent </a:t>
            </a:r>
            <a:r>
              <a:rPr lang="en-US" err="1"/>
              <a:t>Skototropic</a:t>
            </a:r>
            <a:r>
              <a:rPr lang="en-US"/>
              <a:t> Growth Observed for Illumination at Near-Normal Incidence at </a:t>
            </a:r>
            <a:r>
              <a:rPr lang="el-GR" sz="2800">
                <a:latin typeface="Arial" panose="020B0604020202020204" pitchFamily="34" charset="0"/>
                <a:cs typeface="Arial" panose="020B0604020202020204" pitchFamily="34" charset="0"/>
              </a:rPr>
              <a:t>λ</a:t>
            </a:r>
            <a:r>
              <a:rPr lang="en-US" sz="2800" baseline="-25000">
                <a:latin typeface="Arial" panose="020B0604020202020204" pitchFamily="34" charset="0"/>
                <a:cs typeface="Arial" panose="020B0604020202020204" pitchFamily="34" charset="0"/>
              </a:rPr>
              <a:t>avg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 = 727 nm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932688"/>
            <a:ext cx="12188952" cy="17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858899"/>
            <a:ext cx="11887200" cy="17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109702" y="6112888"/>
            <a:ext cx="1891004" cy="369332"/>
            <a:chOff x="7728257" y="3526871"/>
            <a:chExt cx="1891004" cy="369332"/>
          </a:xfrm>
        </p:grpSpPr>
        <p:sp>
          <p:nvSpPr>
            <p:cNvPr id="40" name="Rectangle 39"/>
            <p:cNvSpPr/>
            <p:nvPr/>
          </p:nvSpPr>
          <p:spPr>
            <a:xfrm>
              <a:off x="7728257" y="3597237"/>
              <a:ext cx="94183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1"/>
            <p:cNvSpPr txBox="1"/>
            <p:nvPr/>
          </p:nvSpPr>
          <p:spPr>
            <a:xfrm>
              <a:off x="8670089" y="3526871"/>
              <a:ext cx="949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pic>
        <p:nvPicPr>
          <p:cNvPr id="47" name="Picture 46">
            <a:hlinkClick r:id="rId2" action="ppaction://hlinkfile"/>
            <a:extLst>
              <a:ext uri="{FF2B5EF4-FFF2-40B4-BE49-F238E27FC236}">
                <a16:creationId xmlns:a16="http://schemas.microsoft.com/office/drawing/2014/main" id="{0C6BB4A0-72FE-43B1-88F5-A12EBC8EFC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11" t="13502" r="34170" b="34898"/>
          <a:stretch/>
        </p:blipFill>
        <p:spPr>
          <a:xfrm>
            <a:off x="173362" y="3292958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49" name="Picture 48">
            <a:hlinkClick r:id="rId4" action="ppaction://hlinkfile"/>
            <a:extLst>
              <a:ext uri="{FF2B5EF4-FFF2-40B4-BE49-F238E27FC236}">
                <a16:creationId xmlns:a16="http://schemas.microsoft.com/office/drawing/2014/main" id="{E47C671E-FBF2-4DE8-ABD3-42D6CD1750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820" t="14106" r="24660" b="34293"/>
          <a:stretch/>
        </p:blipFill>
        <p:spPr>
          <a:xfrm>
            <a:off x="6241832" y="3292958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2" name="Group 1"/>
          <p:cNvGrpSpPr/>
          <p:nvPr/>
        </p:nvGrpSpPr>
        <p:grpSpPr>
          <a:xfrm>
            <a:off x="437618" y="1487310"/>
            <a:ext cx="2286000" cy="1517212"/>
            <a:chOff x="532661" y="1733178"/>
            <a:chExt cx="2286000" cy="1517212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D8C20AD-7FBC-4745-9321-EAFFF7705D09}"/>
                </a:ext>
              </a:extLst>
            </p:cNvPr>
            <p:cNvGrpSpPr/>
            <p:nvPr/>
          </p:nvGrpSpPr>
          <p:grpSpPr>
            <a:xfrm>
              <a:off x="532661" y="1733178"/>
              <a:ext cx="2286000" cy="1517212"/>
              <a:chOff x="253856" y="3689116"/>
              <a:chExt cx="2247315" cy="2555408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7B5C15A0-1CA4-4EBF-B47C-FAF55CA0BE72}"/>
                  </a:ext>
                </a:extLst>
              </p:cNvPr>
              <p:cNvGrpSpPr/>
              <p:nvPr/>
            </p:nvGrpSpPr>
            <p:grpSpPr>
              <a:xfrm>
                <a:off x="253856" y="4545961"/>
                <a:ext cx="2247315" cy="1698563"/>
                <a:chOff x="507665" y="4891930"/>
                <a:chExt cx="1821859" cy="1145930"/>
              </a:xfrm>
            </p:grpSpPr>
            <p:sp>
              <p:nvSpPr>
                <p:cNvPr id="54" name="Rectangle 53">
                  <a:extLst>
                    <a:ext uri="{FF2B5EF4-FFF2-40B4-BE49-F238E27FC236}">
                      <a16:creationId xmlns:a16="http://schemas.microsoft.com/office/drawing/2014/main" id="{7A1F705C-BDD5-4B0A-832F-66A7EB378BA5}"/>
                    </a:ext>
                  </a:extLst>
                </p:cNvPr>
                <p:cNvSpPr/>
                <p:nvPr/>
              </p:nvSpPr>
              <p:spPr>
                <a:xfrm>
                  <a:off x="507665" y="5778104"/>
                  <a:ext cx="1821859" cy="259756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5" name="Straight Arrow Connector 54">
                  <a:extLst>
                    <a:ext uri="{FF2B5EF4-FFF2-40B4-BE49-F238E27FC236}">
                      <a16:creationId xmlns:a16="http://schemas.microsoft.com/office/drawing/2014/main" id="{4E2A3367-1DD0-4722-B6C1-472007FB87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29008" y="4891930"/>
                  <a:ext cx="0" cy="886176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D7EFCA98-2339-46CE-B2B1-65C4996D9E51}"/>
                  </a:ext>
                </a:extLst>
              </p:cNvPr>
              <p:cNvSpPr/>
              <p:nvPr/>
            </p:nvSpPr>
            <p:spPr>
              <a:xfrm>
                <a:off x="856163" y="3689116"/>
                <a:ext cx="1068391" cy="7775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0˚ </a:t>
                </a:r>
                <a:endParaRPr 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5398B97-05B2-438B-84FF-49881FF0B461}"/>
                </a:ext>
              </a:extLst>
            </p:cNvPr>
            <p:cNvGrpSpPr/>
            <p:nvPr/>
          </p:nvGrpSpPr>
          <p:grpSpPr>
            <a:xfrm>
              <a:off x="1414408" y="2733310"/>
              <a:ext cx="274320" cy="274320"/>
              <a:chOff x="7979117" y="1689832"/>
              <a:chExt cx="296200" cy="338590"/>
            </a:xfrm>
          </p:grpSpPr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261588DD-45F6-46FF-A6DC-55789CDD5EB0}"/>
                  </a:ext>
                </a:extLst>
              </p:cNvPr>
              <p:cNvCxnSpPr/>
              <p:nvPr/>
            </p:nvCxnSpPr>
            <p:spPr>
              <a:xfrm>
                <a:off x="7979117" y="1693061"/>
                <a:ext cx="296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5DF823D5-1401-49D6-99A4-89082459CA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9117" y="1689832"/>
                <a:ext cx="0" cy="33859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9"/>
          <p:cNvGrpSpPr/>
          <p:nvPr/>
        </p:nvGrpSpPr>
        <p:grpSpPr>
          <a:xfrm>
            <a:off x="9405880" y="1487310"/>
            <a:ext cx="2391407" cy="1512004"/>
            <a:chOff x="9502448" y="1757383"/>
            <a:chExt cx="2391407" cy="1512004"/>
          </a:xfrm>
        </p:grpSpPr>
        <p:sp>
          <p:nvSpPr>
            <p:cNvPr id="61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02448" y="1757383"/>
              <a:ext cx="239140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30˚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89618" y="2251866"/>
              <a:ext cx="2286000" cy="1017521"/>
              <a:chOff x="507666" y="5245864"/>
              <a:chExt cx="1853221" cy="686467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3315" y="5245864"/>
                <a:ext cx="363231" cy="52356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>
              <a:cxnSpLocks/>
            </p:cNvCxnSpPr>
            <p:nvPr/>
          </p:nvCxnSpPr>
          <p:spPr>
            <a:xfrm>
              <a:off x="10659612" y="2255656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3334577" y="1487956"/>
            <a:ext cx="2391407" cy="1512017"/>
            <a:chOff x="9425425" y="1635619"/>
            <a:chExt cx="2391407" cy="1512017"/>
          </a:xfrm>
        </p:grpSpPr>
        <p:sp>
          <p:nvSpPr>
            <p:cNvPr id="66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25425" y="1635619"/>
              <a:ext cx="239140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10˚</a:t>
              </a: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30832" y="2134983"/>
              <a:ext cx="2286000" cy="1012653"/>
              <a:chOff x="507666" y="5249149"/>
              <a:chExt cx="1853221" cy="683182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6491" y="5249149"/>
                <a:ext cx="110702" cy="522472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>
              <a:cxnSpLocks/>
            </p:cNvCxnSpPr>
            <p:nvPr/>
          </p:nvCxnSpPr>
          <p:spPr>
            <a:xfrm>
              <a:off x="10601629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6386105" y="1492512"/>
            <a:ext cx="2391407" cy="1512011"/>
            <a:chOff x="9456211" y="1635619"/>
            <a:chExt cx="2391407" cy="1512011"/>
          </a:xfrm>
        </p:grpSpPr>
        <p:sp>
          <p:nvSpPr>
            <p:cNvPr id="91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56211" y="1635619"/>
              <a:ext cx="239140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20˚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30832" y="2138621"/>
              <a:ext cx="2286000" cy="1009009"/>
              <a:chOff x="507666" y="5251607"/>
              <a:chExt cx="1853221" cy="680724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5" name="Straight Arrow Connector 94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0064" y="5251607"/>
                <a:ext cx="251000" cy="52172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>
              <a:cxnSpLocks/>
            </p:cNvCxnSpPr>
            <p:nvPr/>
          </p:nvCxnSpPr>
          <p:spPr>
            <a:xfrm>
              <a:off x="10620399" y="2127628"/>
              <a:ext cx="15542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Picture 42" descr="A picture containing cake, keyboard, brush&#10;&#10;Description automatically generated">
            <a:extLst>
              <a:ext uri="{FF2B5EF4-FFF2-40B4-BE49-F238E27FC236}">
                <a16:creationId xmlns:a16="http://schemas.microsoft.com/office/drawing/2014/main" id="{17123D78-E87C-4F24-852A-08738D923C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5000"/>
                    </a14:imgEffect>
                    <a14:imgEffect>
                      <a14:brightnessContrast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88" t="14689" r="29751" b="32145"/>
          <a:stretch/>
        </p:blipFill>
        <p:spPr>
          <a:xfrm>
            <a:off x="9276695" y="3292958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44" name="Picture 43" descr="A picture containing cake, comb, sitting&#10;&#10;Description automatically generated">
            <a:extLst>
              <a:ext uri="{FF2B5EF4-FFF2-40B4-BE49-F238E27FC236}">
                <a16:creationId xmlns:a16="http://schemas.microsoft.com/office/drawing/2014/main" id="{2FE5479F-9FDC-40D8-9614-97C01C0EA28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68" t="12246" r="47218" b="34421"/>
          <a:stretch/>
        </p:blipFill>
        <p:spPr>
          <a:xfrm>
            <a:off x="3206969" y="3292958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026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1E20E74B-B2D2-5BA9-C3BF-C68D11765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8913" y="1811938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E4B29C7B-B09C-8586-6641-4F8ED8F84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70632" y="1811938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2115763A-289C-6A1C-5839-EF79570F6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2623" y="1815441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91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9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Phototropic Growth Observed for Illumination at Significantly Off-Normal Incidence at </a:t>
            </a:r>
            <a:r>
              <a:rPr lang="el-GR" sz="2800">
                <a:latin typeface="Arial" panose="020B0604020202020204" pitchFamily="34" charset="0"/>
                <a:cs typeface="Arial" panose="020B0604020202020204" pitchFamily="34" charset="0"/>
              </a:rPr>
              <a:t>λ</a:t>
            </a:r>
            <a:r>
              <a:rPr lang="en-US" sz="2800" baseline="-25000">
                <a:latin typeface="Arial" panose="020B0604020202020204" pitchFamily="34" charset="0"/>
                <a:cs typeface="Arial" panose="020B0604020202020204" pitchFamily="34" charset="0"/>
              </a:rPr>
              <a:t>avg</a:t>
            </a: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 = 727 nm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932688"/>
            <a:ext cx="12188952" cy="17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858899"/>
            <a:ext cx="11887200" cy="17373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109702" y="6112888"/>
            <a:ext cx="1891004" cy="369332"/>
            <a:chOff x="7728257" y="3526871"/>
            <a:chExt cx="1891004" cy="369332"/>
          </a:xfrm>
        </p:grpSpPr>
        <p:sp>
          <p:nvSpPr>
            <p:cNvPr id="40" name="Rectangle 39"/>
            <p:cNvSpPr/>
            <p:nvPr/>
          </p:nvSpPr>
          <p:spPr>
            <a:xfrm>
              <a:off x="7728257" y="3597237"/>
              <a:ext cx="94183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1"/>
            <p:cNvSpPr txBox="1"/>
            <p:nvPr/>
          </p:nvSpPr>
          <p:spPr>
            <a:xfrm>
              <a:off x="8670089" y="3526871"/>
              <a:ext cx="949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493050" y="1487310"/>
            <a:ext cx="2297582" cy="1512020"/>
            <a:chOff x="9589618" y="1757383"/>
            <a:chExt cx="2297582" cy="1512020"/>
          </a:xfrm>
        </p:grpSpPr>
        <p:sp>
          <p:nvSpPr>
            <p:cNvPr id="61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89618" y="1757383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70˚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89618" y="2846603"/>
              <a:ext cx="2286000" cy="422800"/>
              <a:chOff x="507666" y="5647091"/>
              <a:chExt cx="1853221" cy="285240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 rot="17400000">
                <a:off x="1050366" y="5235676"/>
                <a:ext cx="0" cy="82283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/>
            <p:nvPr/>
          </p:nvCxnSpPr>
          <p:spPr>
            <a:xfrm>
              <a:off x="10721811" y="2255656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3439984" y="1487956"/>
            <a:ext cx="2297582" cy="1512022"/>
            <a:chOff x="9530832" y="1635619"/>
            <a:chExt cx="2297582" cy="1512022"/>
          </a:xfrm>
        </p:grpSpPr>
        <p:sp>
          <p:nvSpPr>
            <p:cNvPr id="66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50˚</a:t>
              </a: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30832" y="2571602"/>
              <a:ext cx="2286000" cy="576039"/>
              <a:chOff x="507666" y="5543709"/>
              <a:chExt cx="1853221" cy="388622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 rot="18600000">
                <a:off x="1121808" y="5132294"/>
                <a:ext cx="0" cy="82283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6460726" y="1492512"/>
            <a:ext cx="2297582" cy="1512041"/>
            <a:chOff x="9530832" y="1635619"/>
            <a:chExt cx="2297582" cy="1512041"/>
          </a:xfrm>
        </p:grpSpPr>
        <p:sp>
          <p:nvSpPr>
            <p:cNvPr id="91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60˚</a:t>
              </a:r>
            </a:p>
          </p:txBody>
        </p: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30832" y="2649944"/>
              <a:ext cx="2286000" cy="497716"/>
              <a:chOff x="507666" y="5596550"/>
              <a:chExt cx="1853221" cy="335781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5" name="Straight Arrow Connector 94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>
                <a:off x="1088403" y="5185135"/>
                <a:ext cx="0" cy="82283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/>
            <p:nvPr/>
          </p:nvCxnSpPr>
          <p:spPr>
            <a:xfrm>
              <a:off x="10672558" y="2127628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57">
            <a:hlinkClick r:id="rId2" action="ppaction://hlinkfile"/>
            <a:extLst>
              <a:ext uri="{FF2B5EF4-FFF2-40B4-BE49-F238E27FC236}">
                <a16:creationId xmlns:a16="http://schemas.microsoft.com/office/drawing/2014/main" id="{59AC39E4-BAB6-44BD-9BA4-E5F204CD39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40148" t="10735" r="12333" b="37664"/>
          <a:stretch/>
        </p:blipFill>
        <p:spPr>
          <a:xfrm>
            <a:off x="173362" y="3292958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59" name="Picture 58">
            <a:hlinkClick r:id="rId5" action="ppaction://hlinkfile"/>
            <a:extLst>
              <a:ext uri="{FF2B5EF4-FFF2-40B4-BE49-F238E27FC236}">
                <a16:creationId xmlns:a16="http://schemas.microsoft.com/office/drawing/2014/main" id="{257F2511-93D9-477B-BD54-DDEB0F1D73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88" t="8922" r="10427" b="39950"/>
          <a:stretch/>
        </p:blipFill>
        <p:spPr>
          <a:xfrm>
            <a:off x="3209544" y="3291840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68" name="Picture 67">
            <a:hlinkClick r:id="rId7" action="ppaction://hlinkfile"/>
            <a:extLst>
              <a:ext uri="{FF2B5EF4-FFF2-40B4-BE49-F238E27FC236}">
                <a16:creationId xmlns:a16="http://schemas.microsoft.com/office/drawing/2014/main" id="{D194C944-56F5-47FE-AD22-E73C4059BDA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5113" t="11278" r="17368" b="37121"/>
          <a:stretch/>
        </p:blipFill>
        <p:spPr>
          <a:xfrm>
            <a:off x="6245352" y="3291840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53D114E9-4529-438A-A6ED-7474E0236D2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01" t="18881" r="6315" b="29990"/>
          <a:stretch/>
        </p:blipFill>
        <p:spPr>
          <a:xfrm>
            <a:off x="9272016" y="3291840"/>
            <a:ext cx="2743200" cy="27432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71" name="Group 70"/>
          <p:cNvGrpSpPr/>
          <p:nvPr/>
        </p:nvGrpSpPr>
        <p:grpSpPr>
          <a:xfrm>
            <a:off x="533935" y="1497081"/>
            <a:ext cx="2297582" cy="1512019"/>
            <a:chOff x="9530832" y="1635619"/>
            <a:chExt cx="2297582" cy="1512019"/>
          </a:xfrm>
        </p:grpSpPr>
        <p:sp>
          <p:nvSpPr>
            <p:cNvPr id="72" name="TextBox 205">
              <a:extLst>
                <a:ext uri="{FF2B5EF4-FFF2-40B4-BE49-F238E27FC236}">
                  <a16:creationId xmlns:a16="http://schemas.microsoft.com/office/drawing/2014/main" id="{594C488D-8EF3-47B9-8468-B69222239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40˚</a:t>
              </a: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222BD17C-CEE5-4F33-ABF0-4356529A74AE}"/>
                </a:ext>
              </a:extLst>
            </p:cNvPr>
            <p:cNvGrpSpPr/>
            <p:nvPr/>
          </p:nvGrpSpPr>
          <p:grpSpPr>
            <a:xfrm>
              <a:off x="9530832" y="2006409"/>
              <a:ext cx="2286000" cy="1141229"/>
              <a:chOff x="507666" y="5162406"/>
              <a:chExt cx="1853221" cy="769925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E1E70D43-88AE-48AD-8C0B-B1E71C3174C5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8" name="Straight Arrow Connector 77">
                <a:extLst>
                  <a:ext uri="{FF2B5EF4-FFF2-40B4-BE49-F238E27FC236}">
                    <a16:creationId xmlns:a16="http://schemas.microsoft.com/office/drawing/2014/main" id="{B1256613-E7D4-4655-AAAE-D10778F03F86}"/>
                  </a:ext>
                </a:extLst>
              </p:cNvPr>
              <p:cNvCxnSpPr>
                <a:cxnSpLocks/>
              </p:cNvCxnSpPr>
              <p:nvPr/>
            </p:nvCxnSpPr>
            <p:spPr>
              <a:xfrm rot="19200000">
                <a:off x="1172518" y="5162406"/>
                <a:ext cx="0" cy="68475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6D2524D-D0F4-4CD9-8F4E-5258B728C309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FBA61C7E-782B-0B2A-FE2E-17B63681B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623" y="1815441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1C393461-6A9C-635F-5162-A3DCFDA6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527" y="1815441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4A6F45F8-F961-568D-7258-6B95DAB76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070" y="1798806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99B6B3A0-D922-227C-28E8-F918C8181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86986" y="1819266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F537C65C-0930-3F46-BEFB-26EC28225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959" y="1828598"/>
            <a:ext cx="914400" cy="103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0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11429551" y="6457846"/>
            <a:ext cx="598475" cy="365125"/>
          </a:xfrm>
        </p:spPr>
        <p:txBody>
          <a:bodyPr/>
          <a:lstStyle/>
          <a:p>
            <a:fld id="{E76C5901-DFE5-42B8-B05E-78EF5DE1BDD6}" type="slidenum">
              <a:rPr lang="en-US" smtClean="0"/>
              <a:t>1</a:t>
            </a:fld>
            <a:endParaRPr lang="en-US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40EDCAB5-E505-4EBD-AF00-8E787F55BB4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38" y="1669396"/>
            <a:ext cx="3627120" cy="4114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F4F3CD60-A6C8-4358-A0EA-25BC84CFFBA0}"/>
              </a:ext>
            </a:extLst>
          </p:cNvPr>
          <p:cNvSpPr/>
          <p:nvPr/>
        </p:nvSpPr>
        <p:spPr>
          <a:xfrm>
            <a:off x="8231936" y="2830688"/>
            <a:ext cx="2743200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8F2625-A425-4860-8BC5-AB9EBFE82BE1}"/>
              </a:ext>
            </a:extLst>
          </p:cNvPr>
          <p:cNvSpPr txBox="1"/>
          <p:nvPr/>
        </p:nvSpPr>
        <p:spPr>
          <a:xfrm>
            <a:off x="8210527" y="3349718"/>
            <a:ext cx="27810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0"/>
              <a:t>?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0D6011B-817A-42A0-A85F-61493D5E0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/>
              <a:t>How Does Growth Respond to an Inclined Illumination Input?</a:t>
            </a:r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9409754A-A624-4DE3-9F1F-FEC66EC63132}"/>
              </a:ext>
            </a:extLst>
          </p:cNvPr>
          <p:cNvGrpSpPr/>
          <p:nvPr/>
        </p:nvGrpSpPr>
        <p:grpSpPr>
          <a:xfrm>
            <a:off x="8452277" y="1174930"/>
            <a:ext cx="2297582" cy="1512019"/>
            <a:chOff x="9530832" y="1635619"/>
            <a:chExt cx="2297582" cy="1512019"/>
          </a:xfrm>
        </p:grpSpPr>
        <p:sp>
          <p:nvSpPr>
            <p:cNvPr id="53" name="TextBox 205">
              <a:extLst>
                <a:ext uri="{FF2B5EF4-FFF2-40B4-BE49-F238E27FC236}">
                  <a16:creationId xmlns:a16="http://schemas.microsoft.com/office/drawing/2014/main" id="{7CB1F027-1248-4993-A434-5EB439B9AB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≠ 0˚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9B547B7A-FD10-4C52-968F-91B17D8EC5D6}"/>
                </a:ext>
              </a:extLst>
            </p:cNvPr>
            <p:cNvGrpSpPr/>
            <p:nvPr/>
          </p:nvGrpSpPr>
          <p:grpSpPr>
            <a:xfrm>
              <a:off x="9530832" y="2006409"/>
              <a:ext cx="2286000" cy="1141229"/>
              <a:chOff x="507666" y="5162406"/>
              <a:chExt cx="1853221" cy="769925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A12162B6-CDEF-4B47-8756-37B7A78121AC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386C0DF0-F1AD-4CAE-BC0D-B139714215A0}"/>
                  </a:ext>
                </a:extLst>
              </p:cNvPr>
              <p:cNvCxnSpPr>
                <a:cxnSpLocks/>
              </p:cNvCxnSpPr>
              <p:nvPr/>
            </p:nvCxnSpPr>
            <p:spPr>
              <a:xfrm rot="19200000">
                <a:off x="1172518" y="5162406"/>
                <a:ext cx="0" cy="68475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C438989-CDD9-4027-BA77-FF02D4ACDCCF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E7B48EF-F2B6-4117-820F-D4CAC4F239D1}"/>
              </a:ext>
            </a:extLst>
          </p:cNvPr>
          <p:cNvGrpSpPr/>
          <p:nvPr/>
        </p:nvGrpSpPr>
        <p:grpSpPr>
          <a:xfrm>
            <a:off x="5040797" y="1169737"/>
            <a:ext cx="2286000" cy="1517212"/>
            <a:chOff x="532661" y="1733178"/>
            <a:chExt cx="2286000" cy="1517212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30BDA61-6BF3-4AB7-8C5F-1A27863AFA30}"/>
                </a:ext>
              </a:extLst>
            </p:cNvPr>
            <p:cNvGrpSpPr/>
            <p:nvPr/>
          </p:nvGrpSpPr>
          <p:grpSpPr>
            <a:xfrm>
              <a:off x="532661" y="1733178"/>
              <a:ext cx="2286000" cy="1517212"/>
              <a:chOff x="253856" y="3689116"/>
              <a:chExt cx="2247315" cy="2555408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3274A3C7-E953-4885-A709-9C58A39E7456}"/>
                  </a:ext>
                </a:extLst>
              </p:cNvPr>
              <p:cNvGrpSpPr/>
              <p:nvPr/>
            </p:nvGrpSpPr>
            <p:grpSpPr>
              <a:xfrm>
                <a:off x="253856" y="4545961"/>
                <a:ext cx="2247315" cy="1698563"/>
                <a:chOff x="507665" y="4891930"/>
                <a:chExt cx="1821859" cy="1145930"/>
              </a:xfrm>
            </p:grpSpPr>
            <p:sp>
              <p:nvSpPr>
                <p:cNvPr id="65" name="Rectangle 64">
                  <a:extLst>
                    <a:ext uri="{FF2B5EF4-FFF2-40B4-BE49-F238E27FC236}">
                      <a16:creationId xmlns:a16="http://schemas.microsoft.com/office/drawing/2014/main" id="{5F8E94E5-305B-41BC-8981-5354BA3B8943}"/>
                    </a:ext>
                  </a:extLst>
                </p:cNvPr>
                <p:cNvSpPr/>
                <p:nvPr/>
              </p:nvSpPr>
              <p:spPr>
                <a:xfrm>
                  <a:off x="507665" y="5778104"/>
                  <a:ext cx="1821859" cy="259756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6" name="Straight Arrow Connector 65">
                  <a:extLst>
                    <a:ext uri="{FF2B5EF4-FFF2-40B4-BE49-F238E27FC236}">
                      <a16:creationId xmlns:a16="http://schemas.microsoft.com/office/drawing/2014/main" id="{BE721BE3-D27C-4E22-BAAA-F390D8F81A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29008" y="4891930"/>
                  <a:ext cx="0" cy="886176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3056C658-330C-4FF4-B32D-A94270222356}"/>
                  </a:ext>
                </a:extLst>
              </p:cNvPr>
              <p:cNvSpPr/>
              <p:nvPr/>
            </p:nvSpPr>
            <p:spPr>
              <a:xfrm>
                <a:off x="856163" y="3689116"/>
                <a:ext cx="1068391" cy="7775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0˚ </a:t>
                </a:r>
                <a:endParaRPr 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68ECD9C-E091-4301-A3F2-3ED1B0101EE1}"/>
                </a:ext>
              </a:extLst>
            </p:cNvPr>
            <p:cNvGrpSpPr/>
            <p:nvPr/>
          </p:nvGrpSpPr>
          <p:grpSpPr>
            <a:xfrm>
              <a:off x="1414408" y="2733310"/>
              <a:ext cx="274320" cy="274320"/>
              <a:chOff x="7979117" y="1689832"/>
              <a:chExt cx="296200" cy="338590"/>
            </a:xfrm>
          </p:grpSpPr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A37BFB00-AF5D-438E-9030-9389583EC87E}"/>
                  </a:ext>
                </a:extLst>
              </p:cNvPr>
              <p:cNvCxnSpPr/>
              <p:nvPr/>
            </p:nvCxnSpPr>
            <p:spPr>
              <a:xfrm>
                <a:off x="7979117" y="1693061"/>
                <a:ext cx="296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BF7145FA-DA1E-43AA-8FFF-EA84C85FF6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9117" y="1689832"/>
                <a:ext cx="0" cy="33859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Picture 1" descr="A close-up of a cell&#10;&#10;Description automatically generated">
            <a:extLst>
              <a:ext uri="{FF2B5EF4-FFF2-40B4-BE49-F238E27FC236}">
                <a16:creationId xmlns:a16="http://schemas.microsoft.com/office/drawing/2014/main" id="{7EB7E34B-4A65-2C86-BC23-CF2739F560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960" t="8625" r="21639" b="18179"/>
          <a:stretch/>
        </p:blipFill>
        <p:spPr>
          <a:xfrm>
            <a:off x="4856258" y="2826474"/>
            <a:ext cx="2725851" cy="272608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DEEC3C-ED48-786F-CF94-6DB12017F9FA}"/>
              </a:ext>
            </a:extLst>
          </p:cNvPr>
          <p:cNvGrpSpPr/>
          <p:nvPr/>
        </p:nvGrpSpPr>
        <p:grpSpPr>
          <a:xfrm>
            <a:off x="4856256" y="5678779"/>
            <a:ext cx="1753895" cy="550542"/>
            <a:chOff x="8212887" y="3597237"/>
            <a:chExt cx="1512183" cy="3693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57CDE0B-ADCD-4481-426F-A9E15A62D9F3}"/>
                </a:ext>
              </a:extLst>
            </p:cNvPr>
            <p:cNvSpPr/>
            <p:nvPr/>
          </p:nvSpPr>
          <p:spPr>
            <a:xfrm>
              <a:off x="8212887" y="3597237"/>
              <a:ext cx="591287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7192AC2B-45DD-C29B-F572-6E31206F6695}"/>
                </a:ext>
              </a:extLst>
            </p:cNvPr>
            <p:cNvSpPr txBox="1"/>
            <p:nvPr/>
          </p:nvSpPr>
          <p:spPr>
            <a:xfrm>
              <a:off x="8775898" y="3597237"/>
              <a:ext cx="949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9845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5DCE0-EFEF-CC31-3BF6-28AF28A3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Out-of-Plane Inclination Single Growth Step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FCDF4-C87D-AEB4-5D25-E75BF0E1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4" descr="A close-up of a cell&#10;&#10;Description automatically generated">
            <a:extLst>
              <a:ext uri="{FF2B5EF4-FFF2-40B4-BE49-F238E27FC236}">
                <a16:creationId xmlns:a16="http://schemas.microsoft.com/office/drawing/2014/main" id="{B6EB8524-0014-E2B4-FB6A-48F800470F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60" t="8625" r="21639" b="18179"/>
          <a:stretch/>
        </p:blipFill>
        <p:spPr>
          <a:xfrm>
            <a:off x="190550" y="3187638"/>
            <a:ext cx="1828642" cy="1828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 descr="A close-up of a microscope&#10;&#10;Description automatically generated">
            <a:extLst>
              <a:ext uri="{FF2B5EF4-FFF2-40B4-BE49-F238E27FC236}">
                <a16:creationId xmlns:a16="http://schemas.microsoft.com/office/drawing/2014/main" id="{BF64B253-0A9D-7662-C086-B78E75A495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619" t="2275" r="22979" b="24641"/>
          <a:stretch/>
        </p:blipFill>
        <p:spPr>
          <a:xfrm>
            <a:off x="5013173" y="3187638"/>
            <a:ext cx="1831493" cy="1828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8" name="Picture 7" descr="Close-up of a microscope slide&#10;&#10;Description automatically generated">
            <a:extLst>
              <a:ext uri="{FF2B5EF4-FFF2-40B4-BE49-F238E27FC236}">
                <a16:creationId xmlns:a16="http://schemas.microsoft.com/office/drawing/2014/main" id="{A4D42F31-FFE7-69C8-AEC7-9F2DE581C5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116" t="5734" r="21483" b="21069"/>
          <a:stretch/>
        </p:blipFill>
        <p:spPr>
          <a:xfrm>
            <a:off x="9834453" y="3186527"/>
            <a:ext cx="1830863" cy="183102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9" name="Picture 8" descr="Close-up of a microscopic view of a small intestine&#10;&#10;Description automatically generated">
            <a:extLst>
              <a:ext uri="{FF2B5EF4-FFF2-40B4-BE49-F238E27FC236}">
                <a16:creationId xmlns:a16="http://schemas.microsoft.com/office/drawing/2014/main" id="{0863981E-980E-470D-269F-D1B290FEADD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665" t="13401" r="15934" b="13401"/>
          <a:stretch/>
        </p:blipFill>
        <p:spPr>
          <a:xfrm>
            <a:off x="7424129" y="3186528"/>
            <a:ext cx="1830862" cy="183102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EA4B6E8-158F-9B10-B073-2FDD44943D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598654" y="3207845"/>
            <a:ext cx="1831601" cy="18288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48B8A16-61A0-48EA-E83A-DE151FFD31C1}"/>
              </a:ext>
            </a:extLst>
          </p:cNvPr>
          <p:cNvGrpSpPr/>
          <p:nvPr/>
        </p:nvGrpSpPr>
        <p:grpSpPr>
          <a:xfrm>
            <a:off x="372865" y="1656444"/>
            <a:ext cx="1597244" cy="1391442"/>
            <a:chOff x="532661" y="1739373"/>
            <a:chExt cx="2286000" cy="165328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888FA29-9EE8-38E4-E0EC-E7553B33E7FA}"/>
                </a:ext>
              </a:extLst>
            </p:cNvPr>
            <p:cNvGrpSpPr/>
            <p:nvPr/>
          </p:nvGrpSpPr>
          <p:grpSpPr>
            <a:xfrm>
              <a:off x="532661" y="1739373"/>
              <a:ext cx="2286000" cy="1511012"/>
              <a:chOff x="253856" y="3699552"/>
              <a:chExt cx="2247315" cy="2544966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BDC17273-9873-D27D-C5DA-D141593899A6}"/>
                  </a:ext>
                </a:extLst>
              </p:cNvPr>
              <p:cNvGrpSpPr/>
              <p:nvPr/>
            </p:nvGrpSpPr>
            <p:grpSpPr>
              <a:xfrm>
                <a:off x="253856" y="4545956"/>
                <a:ext cx="2247315" cy="1698562"/>
                <a:chOff x="507665" y="4891930"/>
                <a:chExt cx="1821859" cy="1145930"/>
              </a:xfrm>
            </p:grpSpPr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D3E78F7F-CF77-DE50-E104-55BFFCD5DB29}"/>
                    </a:ext>
                  </a:extLst>
                </p:cNvPr>
                <p:cNvSpPr/>
                <p:nvPr/>
              </p:nvSpPr>
              <p:spPr>
                <a:xfrm>
                  <a:off x="507665" y="5778104"/>
                  <a:ext cx="1821859" cy="259756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6" name="Straight Arrow Connector 25">
                  <a:extLst>
                    <a:ext uri="{FF2B5EF4-FFF2-40B4-BE49-F238E27FC236}">
                      <a16:creationId xmlns:a16="http://schemas.microsoft.com/office/drawing/2014/main" id="{C7179E81-79EF-9C06-71D7-651A233152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429008" y="4891930"/>
                  <a:ext cx="0" cy="886176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C4BD6CA-0366-A707-3D85-EB60277D71DA}"/>
                  </a:ext>
                </a:extLst>
              </p:cNvPr>
              <p:cNvSpPr/>
              <p:nvPr/>
            </p:nvSpPr>
            <p:spPr>
              <a:xfrm>
                <a:off x="749590" y="3699552"/>
                <a:ext cx="1068391" cy="7775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l-GR" sz="240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0˚ </a:t>
                </a:r>
                <a:endParaRPr lang="en-US" sz="24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D0B3564-67A7-E085-11E5-8B83AEA4B084}"/>
                </a:ext>
              </a:extLst>
            </p:cNvPr>
            <p:cNvGrpSpPr/>
            <p:nvPr/>
          </p:nvGrpSpPr>
          <p:grpSpPr>
            <a:xfrm>
              <a:off x="1414408" y="3054068"/>
              <a:ext cx="274320" cy="338590"/>
              <a:chOff x="7979117" y="1689832"/>
              <a:chExt cx="296200" cy="338590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33C99867-63F5-DCD1-0562-F3869A543241}"/>
                  </a:ext>
                </a:extLst>
              </p:cNvPr>
              <p:cNvCxnSpPr/>
              <p:nvPr/>
            </p:nvCxnSpPr>
            <p:spPr>
              <a:xfrm>
                <a:off x="7979117" y="1693061"/>
                <a:ext cx="296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CF00027A-AD57-6DCC-1DCF-F622D1797B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79117" y="1689832"/>
                <a:ext cx="0" cy="338590"/>
              </a:xfrm>
              <a:prstGeom prst="line">
                <a:avLst/>
              </a:prstGeom>
              <a:ln w="190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332D6ED-6E6B-828A-8D07-0852F63D4FC3}"/>
              </a:ext>
            </a:extLst>
          </p:cNvPr>
          <p:cNvGrpSpPr/>
          <p:nvPr/>
        </p:nvGrpSpPr>
        <p:grpSpPr>
          <a:xfrm>
            <a:off x="2712722" y="1583327"/>
            <a:ext cx="1597244" cy="1364303"/>
            <a:chOff x="9502448" y="1905100"/>
            <a:chExt cx="2391407" cy="1364303"/>
          </a:xfrm>
        </p:grpSpPr>
        <p:sp>
          <p:nvSpPr>
            <p:cNvPr id="28" name="TextBox 205">
              <a:extLst>
                <a:ext uri="{FF2B5EF4-FFF2-40B4-BE49-F238E27FC236}">
                  <a16:creationId xmlns:a16="http://schemas.microsoft.com/office/drawing/2014/main" id="{C155B11C-4080-96F8-84EB-5F439D7287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02448" y="1905100"/>
              <a:ext cx="239140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 dirty="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 dirty="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30˚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41ADFBC-A0C5-EBE7-626D-C29D36574F14}"/>
                </a:ext>
              </a:extLst>
            </p:cNvPr>
            <p:cNvGrpSpPr/>
            <p:nvPr/>
          </p:nvGrpSpPr>
          <p:grpSpPr>
            <a:xfrm>
              <a:off x="9589618" y="2522658"/>
              <a:ext cx="2286000" cy="746745"/>
              <a:chOff x="507666" y="5428543"/>
              <a:chExt cx="1853221" cy="503788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90CE2A1-7B6F-7A5A-44A6-D442B139FE80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BA56B77A-CF7C-F723-122B-E93CA4846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1107" y="5428543"/>
                <a:ext cx="365439" cy="340885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9256F26B-C33B-5C7B-0602-4905A6DCA149}"/>
                </a:ext>
              </a:extLst>
            </p:cNvPr>
            <p:cNvCxnSpPr>
              <a:cxnSpLocks/>
            </p:cNvCxnSpPr>
            <p:nvPr/>
          </p:nvCxnSpPr>
          <p:spPr>
            <a:xfrm>
              <a:off x="10673741" y="2401163"/>
              <a:ext cx="0" cy="631733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4F706FDC-22EB-F47C-7007-66194FB88E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83180" y="2006689"/>
            <a:ext cx="687368" cy="77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27E476F5-95D9-AEB5-3BDF-9318994938DA}"/>
              </a:ext>
            </a:extLst>
          </p:cNvPr>
          <p:cNvGrpSpPr/>
          <p:nvPr/>
        </p:nvGrpSpPr>
        <p:grpSpPr>
          <a:xfrm>
            <a:off x="5111360" y="1444864"/>
            <a:ext cx="1597244" cy="1502754"/>
            <a:chOff x="9530832" y="1635619"/>
            <a:chExt cx="2297582" cy="1512019"/>
          </a:xfrm>
        </p:grpSpPr>
        <p:sp>
          <p:nvSpPr>
            <p:cNvPr id="38" name="TextBox 205">
              <a:extLst>
                <a:ext uri="{FF2B5EF4-FFF2-40B4-BE49-F238E27FC236}">
                  <a16:creationId xmlns:a16="http://schemas.microsoft.com/office/drawing/2014/main" id="{5926345B-7BF7-5AA0-A9DB-5335F77D5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40˚</a:t>
              </a: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6B0D7E9-F0B8-27C4-64A5-F8663F5AB3A6}"/>
                </a:ext>
              </a:extLst>
            </p:cNvPr>
            <p:cNvGrpSpPr/>
            <p:nvPr/>
          </p:nvGrpSpPr>
          <p:grpSpPr>
            <a:xfrm>
              <a:off x="9530832" y="2006409"/>
              <a:ext cx="2286000" cy="1141229"/>
              <a:chOff x="507666" y="5162406"/>
              <a:chExt cx="1853221" cy="769925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BE50AD82-D80E-86F3-13AD-0EE43CD85E88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AC7F6F5F-7795-B006-3311-9E0F8C9EA2E5}"/>
                  </a:ext>
                </a:extLst>
              </p:cNvPr>
              <p:cNvCxnSpPr>
                <a:cxnSpLocks/>
              </p:cNvCxnSpPr>
              <p:nvPr/>
            </p:nvCxnSpPr>
            <p:spPr>
              <a:xfrm rot="19200000">
                <a:off x="1172518" y="5162406"/>
                <a:ext cx="0" cy="684754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F95B8C5-1E50-2005-3612-E1D284043CD2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FF719205-2571-4629-1A8F-098AC6303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5063" y="1999750"/>
            <a:ext cx="687369" cy="7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423C175A-A90E-3C87-0A14-DD27DD0C2CB7}"/>
              </a:ext>
            </a:extLst>
          </p:cNvPr>
          <p:cNvGrpSpPr/>
          <p:nvPr/>
        </p:nvGrpSpPr>
        <p:grpSpPr>
          <a:xfrm>
            <a:off x="7545100" y="1426237"/>
            <a:ext cx="1597244" cy="1512022"/>
            <a:chOff x="9530832" y="1635619"/>
            <a:chExt cx="2297582" cy="1512022"/>
          </a:xfrm>
        </p:grpSpPr>
        <p:sp>
          <p:nvSpPr>
            <p:cNvPr id="46" name="TextBox 205">
              <a:extLst>
                <a:ext uri="{FF2B5EF4-FFF2-40B4-BE49-F238E27FC236}">
                  <a16:creationId xmlns:a16="http://schemas.microsoft.com/office/drawing/2014/main" id="{9B5CED1C-256C-55C6-42C5-DF4C2F26D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 dirty="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 dirty="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45˚</a:t>
              </a: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56AEB95A-562E-FC6A-B04B-BCD12F94E4F8}"/>
                </a:ext>
              </a:extLst>
            </p:cNvPr>
            <p:cNvGrpSpPr/>
            <p:nvPr/>
          </p:nvGrpSpPr>
          <p:grpSpPr>
            <a:xfrm>
              <a:off x="9530832" y="2571602"/>
              <a:ext cx="2286000" cy="576039"/>
              <a:chOff x="507666" y="5543709"/>
              <a:chExt cx="1853221" cy="388622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8AD58A2A-0420-89F8-AB54-6A036D32D953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57D74D2E-9F7B-FECB-0C99-4DA028C1142C}"/>
                  </a:ext>
                </a:extLst>
              </p:cNvPr>
              <p:cNvCxnSpPr>
                <a:cxnSpLocks/>
              </p:cNvCxnSpPr>
              <p:nvPr/>
            </p:nvCxnSpPr>
            <p:spPr>
              <a:xfrm rot="18600000">
                <a:off x="1121808" y="5132294"/>
                <a:ext cx="0" cy="82283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0C3C9AA-042D-FAE7-9BAC-88D1A670F5AB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70E24D1B-0774-171B-8176-45B72D6D34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6329" y="1985704"/>
            <a:ext cx="691292" cy="78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3E98553B-7825-F18C-BFD6-228E8CDCEFDD}"/>
              </a:ext>
            </a:extLst>
          </p:cNvPr>
          <p:cNvGrpSpPr/>
          <p:nvPr/>
        </p:nvGrpSpPr>
        <p:grpSpPr>
          <a:xfrm>
            <a:off x="9978840" y="1444864"/>
            <a:ext cx="1597244" cy="1512022"/>
            <a:chOff x="9530832" y="1635619"/>
            <a:chExt cx="2297582" cy="1512022"/>
          </a:xfrm>
        </p:grpSpPr>
        <p:sp>
          <p:nvSpPr>
            <p:cNvPr id="53" name="TextBox 205">
              <a:extLst>
                <a:ext uri="{FF2B5EF4-FFF2-40B4-BE49-F238E27FC236}">
                  <a16:creationId xmlns:a16="http://schemas.microsoft.com/office/drawing/2014/main" id="{099AB42A-8D9D-D83E-EFEB-D8E4841F51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30832" y="1635619"/>
              <a:ext cx="22975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α</a:t>
              </a:r>
              <a:r>
                <a:rPr lang="en-US" sz="2400">
                  <a:latin typeface="Arial" panose="020B0604020202020204" pitchFamily="34" charset="0"/>
                  <a:ea typeface="Myriad Pro" pitchFamily="-112" charset="0"/>
                  <a:cs typeface="Arial" panose="020B0604020202020204" pitchFamily="34" charset="0"/>
                </a:rPr>
                <a:t> = 50˚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EC6EA5FE-EC41-C9B3-ACCB-30E267FF123E}"/>
                </a:ext>
              </a:extLst>
            </p:cNvPr>
            <p:cNvGrpSpPr/>
            <p:nvPr/>
          </p:nvGrpSpPr>
          <p:grpSpPr>
            <a:xfrm>
              <a:off x="9530832" y="2571602"/>
              <a:ext cx="2286000" cy="576039"/>
              <a:chOff x="507666" y="5543709"/>
              <a:chExt cx="1853221" cy="388622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003CEA7-9228-32EA-2C5A-2AF150558D3F}"/>
                  </a:ext>
                </a:extLst>
              </p:cNvPr>
              <p:cNvSpPr/>
              <p:nvPr/>
            </p:nvSpPr>
            <p:spPr>
              <a:xfrm>
                <a:off x="507666" y="5778107"/>
                <a:ext cx="1853221" cy="154224"/>
              </a:xfrm>
              <a:prstGeom prst="rect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B89BC460-335F-6E82-309C-A011656A2DCF}"/>
                  </a:ext>
                </a:extLst>
              </p:cNvPr>
              <p:cNvCxnSpPr>
                <a:cxnSpLocks/>
              </p:cNvCxnSpPr>
              <p:nvPr/>
            </p:nvCxnSpPr>
            <p:spPr>
              <a:xfrm rot="18600000">
                <a:off x="1121808" y="5132294"/>
                <a:ext cx="0" cy="822830"/>
              </a:xfrm>
              <a:prstGeom prst="straightConnector1">
                <a:avLst/>
              </a:prstGeom>
              <a:ln w="381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A248DFD3-9AE7-DB44-5D4B-850853CCB813}"/>
                </a:ext>
              </a:extLst>
            </p:cNvPr>
            <p:cNvCxnSpPr/>
            <p:nvPr/>
          </p:nvCxnSpPr>
          <p:spPr>
            <a:xfrm>
              <a:off x="10663025" y="2128267"/>
              <a:ext cx="14129" cy="777240"/>
            </a:xfrm>
            <a:prstGeom prst="line">
              <a:avLst/>
            </a:prstGeom>
            <a:ln w="12700">
              <a:solidFill>
                <a:schemeClr val="tx1"/>
              </a:solidFill>
              <a:prstDash val="lgDash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A685E8ED-ADB9-A33D-1306-98ACCABBD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0069" y="2004331"/>
            <a:ext cx="691292" cy="78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13BC0915-F1BB-3B86-C865-D648ED6E27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76631" y="1997667"/>
            <a:ext cx="687369" cy="7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2" descr="Sticker Tree Clip Art - Transparent Palm Tree Emoji - Png Download (#4586)  - PinClipart">
            <a:extLst>
              <a:ext uri="{FF2B5EF4-FFF2-40B4-BE49-F238E27FC236}">
                <a16:creationId xmlns:a16="http://schemas.microsoft.com/office/drawing/2014/main" id="{527C34EC-0225-5AF7-E35F-481A96F78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729" b="90553" l="5341" r="92273">
                        <a14:foregroundMark x1="66705" y1="5729" x2="66705" y2="5729"/>
                        <a14:foregroundMark x1="92386" y1="20704" x2="92386" y2="20704"/>
                        <a14:foregroundMark x1="9205" y1="48442" x2="9205" y2="48442"/>
                        <a14:foregroundMark x1="5341" y1="49045" x2="5341" y2="49045"/>
                        <a14:foregroundMark x1="62273" y1="90553" x2="62273" y2="90553"/>
                        <a14:foregroundMark x1="47045" y1="41608" x2="47045" y2="41608"/>
                        <a14:foregroundMark x1="54432" y1="36482" x2="54432" y2="364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17089" y="2022301"/>
            <a:ext cx="687369" cy="777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4AFA38A4-A246-80FF-47D7-BE60E85667FB}"/>
              </a:ext>
            </a:extLst>
          </p:cNvPr>
          <p:cNvGrpSpPr/>
          <p:nvPr/>
        </p:nvGrpSpPr>
        <p:grpSpPr>
          <a:xfrm>
            <a:off x="285762" y="5275926"/>
            <a:ext cx="1406372" cy="369332"/>
            <a:chOff x="8212889" y="3526871"/>
            <a:chExt cx="1406372" cy="369332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665C7F55-6728-991F-197D-6F53A316D5E5}"/>
                </a:ext>
              </a:extLst>
            </p:cNvPr>
            <p:cNvSpPr/>
            <p:nvPr/>
          </p:nvSpPr>
          <p:spPr>
            <a:xfrm>
              <a:off x="8212889" y="3597237"/>
              <a:ext cx="457200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TextBox 1">
              <a:extLst>
                <a:ext uri="{FF2B5EF4-FFF2-40B4-BE49-F238E27FC236}">
                  <a16:creationId xmlns:a16="http://schemas.microsoft.com/office/drawing/2014/main" id="{4BFA4956-418B-C349-39DF-F6D361171EF9}"/>
                </a:ext>
              </a:extLst>
            </p:cNvPr>
            <p:cNvSpPr txBox="1"/>
            <p:nvPr/>
          </p:nvSpPr>
          <p:spPr>
            <a:xfrm>
              <a:off x="8670089" y="3526871"/>
              <a:ext cx="9491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D0C777B9-1664-2DF6-71F1-0620235B5809}"/>
              </a:ext>
            </a:extLst>
          </p:cNvPr>
          <p:cNvSpPr txBox="1"/>
          <p:nvPr/>
        </p:nvSpPr>
        <p:spPr>
          <a:xfrm>
            <a:off x="4641026" y="5838711"/>
            <a:ext cx="2529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Q = 960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198275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5DCE0-EFEF-CC31-3BF6-28AF28A3E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18288"/>
            <a:ext cx="12192000" cy="914400"/>
          </a:xfrm>
        </p:spPr>
        <p:txBody>
          <a:bodyPr/>
          <a:lstStyle/>
          <a:p>
            <a:r>
              <a:rPr lang="en-US"/>
              <a:t>Effect of Charge with a Single Growth Step (</a:t>
            </a:r>
            <a:r>
              <a:rPr lang="el-GR" sz="28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8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0°)</a:t>
            </a:r>
            <a:r>
              <a:rPr lang="en-US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FCDF4-C87D-AEB4-5D25-E75BF0E1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5" descr="A close-up of a cell&#10;&#10;Description automatically generated">
            <a:extLst>
              <a:ext uri="{FF2B5EF4-FFF2-40B4-BE49-F238E27FC236}">
                <a16:creationId xmlns:a16="http://schemas.microsoft.com/office/drawing/2014/main" id="{CBB9A4E7-61C7-7D62-4E9A-39A48D04EE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53" t="20380" r="23345" b="6515"/>
          <a:stretch/>
        </p:blipFill>
        <p:spPr>
          <a:xfrm>
            <a:off x="6375836" y="1761128"/>
            <a:ext cx="3657600" cy="365330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0" name="Picture 9" descr="A close-up of a cell&#10;&#10;Description automatically generated">
            <a:extLst>
              <a:ext uri="{FF2B5EF4-FFF2-40B4-BE49-F238E27FC236}">
                <a16:creationId xmlns:a16="http://schemas.microsoft.com/office/drawing/2014/main" id="{523A0700-47CB-6F28-4DBD-1910188E30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54" t="-157" r="21345" b="26961"/>
          <a:stretch/>
        </p:blipFill>
        <p:spPr>
          <a:xfrm>
            <a:off x="1621230" y="1756830"/>
            <a:ext cx="3657284" cy="36576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B4E902-EEFE-CFB5-6111-5251E4B2EACD}"/>
              </a:ext>
            </a:extLst>
          </p:cNvPr>
          <p:cNvSpPr txBox="1"/>
          <p:nvPr/>
        </p:nvSpPr>
        <p:spPr>
          <a:xfrm>
            <a:off x="2268084" y="5580179"/>
            <a:ext cx="2529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Q = 960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E8DBAC-2B7D-D0C9-2C46-5E94E27E91E2}"/>
              </a:ext>
            </a:extLst>
          </p:cNvPr>
          <p:cNvSpPr txBox="1"/>
          <p:nvPr/>
        </p:nvSpPr>
        <p:spPr>
          <a:xfrm>
            <a:off x="7049184" y="5580178"/>
            <a:ext cx="2701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Q = 1920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0AD905C-E713-FCB5-DB38-5CDD6F7C104E}"/>
              </a:ext>
            </a:extLst>
          </p:cNvPr>
          <p:cNvGrpSpPr/>
          <p:nvPr/>
        </p:nvGrpSpPr>
        <p:grpSpPr>
          <a:xfrm>
            <a:off x="4874594" y="6226188"/>
            <a:ext cx="2442819" cy="369332"/>
            <a:chOff x="6763018" y="3526871"/>
            <a:chExt cx="4367826" cy="36933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EF271A3-BF39-D2FD-454F-CB411A7AFA21}"/>
                </a:ext>
              </a:extLst>
            </p:cNvPr>
            <p:cNvSpPr/>
            <p:nvPr/>
          </p:nvSpPr>
          <p:spPr>
            <a:xfrm>
              <a:off x="6763018" y="3597237"/>
              <a:ext cx="163497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TextBox 1">
              <a:extLst>
                <a:ext uri="{FF2B5EF4-FFF2-40B4-BE49-F238E27FC236}">
                  <a16:creationId xmlns:a16="http://schemas.microsoft.com/office/drawing/2014/main" id="{39EB9090-FEF6-2D6E-0F0D-ED276E935CBF}"/>
                </a:ext>
              </a:extLst>
            </p:cNvPr>
            <p:cNvSpPr txBox="1"/>
            <p:nvPr/>
          </p:nvSpPr>
          <p:spPr>
            <a:xfrm>
              <a:off x="8670089" y="3526871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6611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5DCE0-EFEF-CC31-3BF6-28AF28A3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 of Charge with a Single Inclined Growth Step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FCDF4-C87D-AEB4-5D25-E75BF0E1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CE2DAF-87A7-8437-6810-485522FE5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116" y="1842971"/>
            <a:ext cx="3663201" cy="36576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D97E86-C429-2EFA-D5AC-BE3656F67B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46685" y="1842971"/>
            <a:ext cx="3663201" cy="36576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5DD3D34-5CE1-46F4-D091-AF2ECDEEBCA1}"/>
              </a:ext>
            </a:extLst>
          </p:cNvPr>
          <p:cNvSpPr txBox="1"/>
          <p:nvPr/>
        </p:nvSpPr>
        <p:spPr>
          <a:xfrm>
            <a:off x="1846685" y="5642230"/>
            <a:ext cx="366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Q = 960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B446736-0C25-989E-4EF9-0B263A62411A}"/>
              </a:ext>
            </a:extLst>
          </p:cNvPr>
          <p:cNvSpPr txBox="1"/>
          <p:nvPr/>
        </p:nvSpPr>
        <p:spPr>
          <a:xfrm>
            <a:off x="6683318" y="5619384"/>
            <a:ext cx="3661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Q = 1920 </a:t>
            </a:r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DD1143F-3E5D-3B76-895C-4AE65D834346}"/>
              </a:ext>
            </a:extLst>
          </p:cNvPr>
          <p:cNvGrpSpPr/>
          <p:nvPr/>
        </p:nvGrpSpPr>
        <p:grpSpPr>
          <a:xfrm>
            <a:off x="5026994" y="6378588"/>
            <a:ext cx="2442819" cy="369332"/>
            <a:chOff x="6763018" y="3526871"/>
            <a:chExt cx="4367826" cy="36933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425EE13-6BB0-37C6-9DCB-BA695FBD0AB1}"/>
                </a:ext>
              </a:extLst>
            </p:cNvPr>
            <p:cNvSpPr/>
            <p:nvPr/>
          </p:nvSpPr>
          <p:spPr>
            <a:xfrm>
              <a:off x="6763018" y="3597237"/>
              <a:ext cx="163497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1">
              <a:extLst>
                <a:ext uri="{FF2B5EF4-FFF2-40B4-BE49-F238E27FC236}">
                  <a16:creationId xmlns:a16="http://schemas.microsoft.com/office/drawing/2014/main" id="{4CB328D9-FFF5-CB4F-87A1-EAE2844912C5}"/>
                </a:ext>
              </a:extLst>
            </p:cNvPr>
            <p:cNvSpPr txBox="1"/>
            <p:nvPr/>
          </p:nvSpPr>
          <p:spPr>
            <a:xfrm>
              <a:off x="8670089" y="3526871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CFDEF3F-E03A-E5E9-0519-ED50CCE4B49A}"/>
              </a:ext>
            </a:extLst>
          </p:cNvPr>
          <p:cNvSpPr txBox="1"/>
          <p:nvPr/>
        </p:nvSpPr>
        <p:spPr>
          <a:xfrm>
            <a:off x="4261969" y="1156997"/>
            <a:ext cx="366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40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 = 30°</a:t>
            </a:r>
          </a:p>
        </p:txBody>
      </p:sp>
    </p:spTree>
    <p:extLst>
      <p:ext uri="{BB962C8B-B14F-4D97-AF65-F5344CB8AC3E}">
        <p14:creationId xmlns:p14="http://schemas.microsoft.com/office/powerpoint/2010/main" val="427614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5DCE0-EFEF-CC31-3BF6-28AF28A3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 Step History Effect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FCDF4-C87D-AEB4-5D25-E75BF0E1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A8F92BEA-FD4E-961A-BBD3-604A36AE1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53742" y="3931909"/>
            <a:ext cx="2099312" cy="209931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0B0CCA49-A826-F822-31ED-FB8EF4570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732" y="3931909"/>
            <a:ext cx="2102527" cy="209931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9585EEB-8AAD-46C8-15F5-9E86CB8F2B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742160" y="1538171"/>
            <a:ext cx="2099312" cy="209610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9035108-81DA-1981-A3FE-F8968CC77E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988"/>
          <a:stretch/>
        </p:blipFill>
        <p:spPr>
          <a:xfrm>
            <a:off x="6353742" y="1534961"/>
            <a:ext cx="2099312" cy="209931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1749BA4-230E-ACFD-0C52-1C39A0E4F686}"/>
              </a:ext>
            </a:extLst>
          </p:cNvPr>
          <p:cNvSpPr txBox="1"/>
          <p:nvPr/>
        </p:nvSpPr>
        <p:spPr>
          <a:xfrm>
            <a:off x="3984328" y="1240510"/>
            <a:ext cx="16546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1200" dirty="0"/>
              <a:t>, </a:t>
            </a:r>
            <a:r>
              <a:rPr lang="el-GR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1200" dirty="0"/>
              <a:t>30°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60627C0-7351-408B-D48B-BC74EDC5548D}"/>
              </a:ext>
            </a:extLst>
          </p:cNvPr>
          <p:cNvSpPr txBox="1"/>
          <p:nvPr/>
        </p:nvSpPr>
        <p:spPr>
          <a:xfrm>
            <a:off x="6708480" y="1240509"/>
            <a:ext cx="16113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1200" dirty="0"/>
              <a:t>, </a:t>
            </a:r>
            <a:r>
              <a:rPr lang="el-GR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1200" dirty="0"/>
              <a:t>45°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B8D156E-2F0F-29DB-50CA-54CBF9EF48FD}"/>
              </a:ext>
            </a:extLst>
          </p:cNvPr>
          <p:cNvSpPr txBox="1"/>
          <p:nvPr/>
        </p:nvSpPr>
        <p:spPr>
          <a:xfrm>
            <a:off x="3984328" y="3669038"/>
            <a:ext cx="1696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1920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1200" dirty="0"/>
              <a:t>, </a:t>
            </a:r>
            <a:r>
              <a:rPr lang="el-GR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1200" dirty="0"/>
              <a:t>30°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76BA8CF-AA5A-5396-8976-B1041F2C6320}"/>
              </a:ext>
            </a:extLst>
          </p:cNvPr>
          <p:cNvSpPr txBox="1"/>
          <p:nvPr/>
        </p:nvSpPr>
        <p:spPr>
          <a:xfrm>
            <a:off x="5975107" y="3661455"/>
            <a:ext cx="30780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-2  </a:t>
            </a:r>
            <a:r>
              <a:rPr lang="en-US" sz="1200" dirty="0"/>
              <a:t>+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12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1200" dirty="0"/>
              <a:t>, </a:t>
            </a:r>
            <a:r>
              <a:rPr lang="el-GR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12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1200" dirty="0"/>
              <a:t>30° → 45°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A321D7F-3C7C-36E1-6BCF-AE9E10CDE123}"/>
              </a:ext>
            </a:extLst>
          </p:cNvPr>
          <p:cNvGrpSpPr/>
          <p:nvPr/>
        </p:nvGrpSpPr>
        <p:grpSpPr>
          <a:xfrm>
            <a:off x="5497625" y="6265036"/>
            <a:ext cx="1712233" cy="369332"/>
            <a:chOff x="6855128" y="3526871"/>
            <a:chExt cx="3061520" cy="36933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AD8197E-217F-E8A8-2EE9-E634FEA38723}"/>
                </a:ext>
              </a:extLst>
            </p:cNvPr>
            <p:cNvSpPr/>
            <p:nvPr/>
          </p:nvSpPr>
          <p:spPr>
            <a:xfrm>
              <a:off x="6855128" y="3597237"/>
              <a:ext cx="948284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Box 1">
              <a:extLst>
                <a:ext uri="{FF2B5EF4-FFF2-40B4-BE49-F238E27FC236}">
                  <a16:creationId xmlns:a16="http://schemas.microsoft.com/office/drawing/2014/main" id="{E4808EE9-2619-D173-90DF-1FCE40AB260D}"/>
                </a:ext>
              </a:extLst>
            </p:cNvPr>
            <p:cNvSpPr txBox="1"/>
            <p:nvPr/>
          </p:nvSpPr>
          <p:spPr>
            <a:xfrm>
              <a:off x="7455893" y="3526871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6F22C9DA-BE91-3DB2-EE6B-BB25F5EEC045}"/>
              </a:ext>
            </a:extLst>
          </p:cNvPr>
          <p:cNvGrpSpPr/>
          <p:nvPr/>
        </p:nvGrpSpPr>
        <p:grpSpPr>
          <a:xfrm>
            <a:off x="1197294" y="1783325"/>
            <a:ext cx="1792557" cy="1364291"/>
            <a:chOff x="1197294" y="1931056"/>
            <a:chExt cx="1792557" cy="1364291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BD8BD436-1D9B-D9DE-D4DF-3D285763A43A}"/>
                </a:ext>
              </a:extLst>
            </p:cNvPr>
            <p:cNvGrpSpPr/>
            <p:nvPr/>
          </p:nvGrpSpPr>
          <p:grpSpPr>
            <a:xfrm>
              <a:off x="1197294" y="1931056"/>
              <a:ext cx="1597244" cy="1364291"/>
              <a:chOff x="9502448" y="1905100"/>
              <a:chExt cx="2391407" cy="1364291"/>
            </a:xfrm>
          </p:grpSpPr>
          <p:sp>
            <p:nvSpPr>
              <p:cNvPr id="25" name="TextBox 205">
                <a:extLst>
                  <a:ext uri="{FF2B5EF4-FFF2-40B4-BE49-F238E27FC236}">
                    <a16:creationId xmlns:a16="http://schemas.microsoft.com/office/drawing/2014/main" id="{06021626-9C8B-BA15-D6B8-D1100366C7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02448" y="1905100"/>
                <a:ext cx="23914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30˚</a:t>
                </a: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54BCB23C-2C2B-F4DB-37A3-C8D636DE7496}"/>
                  </a:ext>
                </a:extLst>
              </p:cNvPr>
              <p:cNvGrpSpPr/>
              <p:nvPr/>
            </p:nvGrpSpPr>
            <p:grpSpPr>
              <a:xfrm>
                <a:off x="9589618" y="2522647"/>
                <a:ext cx="2286000" cy="746744"/>
                <a:chOff x="507666" y="5428543"/>
                <a:chExt cx="1853221" cy="503788"/>
              </a:xfrm>
            </p:grpSpPr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6025FBB0-6605-2BF7-E1AB-9509342C727C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29" name="Straight Arrow Connector 28">
                  <a:extLst>
                    <a:ext uri="{FF2B5EF4-FFF2-40B4-BE49-F238E27FC236}">
                      <a16:creationId xmlns:a16="http://schemas.microsoft.com/office/drawing/2014/main" id="{D0268569-4D42-C1A6-16DE-7970400B5C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107" y="5428543"/>
                  <a:ext cx="365439" cy="340885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1BE8485-E622-6941-F726-CFF39FCB4D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73741" y="2401163"/>
                <a:ext cx="0" cy="63173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0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2B48709A-34E3-EF41-A19A-DB189BC71B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02483" y="2347979"/>
              <a:ext cx="687368" cy="777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C8D8081-A613-6AD0-E0FA-A91657C8F62D}"/>
              </a:ext>
            </a:extLst>
          </p:cNvPr>
          <p:cNvGrpSpPr/>
          <p:nvPr/>
        </p:nvGrpSpPr>
        <p:grpSpPr>
          <a:xfrm>
            <a:off x="9190041" y="1783325"/>
            <a:ext cx="1818900" cy="1512022"/>
            <a:chOff x="9198093" y="1783325"/>
            <a:chExt cx="1818900" cy="151202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D3164DC-DC35-21D4-D38B-9E1B0C5C2732}"/>
                </a:ext>
              </a:extLst>
            </p:cNvPr>
            <p:cNvGrpSpPr/>
            <p:nvPr/>
          </p:nvGrpSpPr>
          <p:grpSpPr>
            <a:xfrm>
              <a:off x="9198093" y="1783325"/>
              <a:ext cx="1597244" cy="1512022"/>
              <a:chOff x="9530832" y="1635619"/>
              <a:chExt cx="2297582" cy="1512022"/>
            </a:xfrm>
          </p:grpSpPr>
          <p:sp>
            <p:nvSpPr>
              <p:cNvPr id="45" name="TextBox 205">
                <a:extLst>
                  <a:ext uri="{FF2B5EF4-FFF2-40B4-BE49-F238E27FC236}">
                    <a16:creationId xmlns:a16="http://schemas.microsoft.com/office/drawing/2014/main" id="{DE2B59B2-6CB8-1DA8-602F-7366B5AA74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530832" y="1635619"/>
                <a:ext cx="229758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45˚</a:t>
                </a:r>
              </a:p>
            </p:txBody>
          </p: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754E92AB-0D73-09D5-FBCB-114EBE3D7129}"/>
                  </a:ext>
                </a:extLst>
              </p:cNvPr>
              <p:cNvGrpSpPr/>
              <p:nvPr/>
            </p:nvGrpSpPr>
            <p:grpSpPr>
              <a:xfrm>
                <a:off x="9530832" y="2571602"/>
                <a:ext cx="2286000" cy="576039"/>
                <a:chOff x="507666" y="5543709"/>
                <a:chExt cx="1853221" cy="388622"/>
              </a:xfrm>
            </p:grpSpPr>
            <p:sp>
              <p:nvSpPr>
                <p:cNvPr id="48" name="Rectangle 47">
                  <a:extLst>
                    <a:ext uri="{FF2B5EF4-FFF2-40B4-BE49-F238E27FC236}">
                      <a16:creationId xmlns:a16="http://schemas.microsoft.com/office/drawing/2014/main" id="{A77FF49F-1093-0024-0B33-B3F2298F3B21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F71F0024-6F1A-17E0-D99B-026D2F000E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8600000">
                  <a:off x="1121808" y="5132294"/>
                  <a:ext cx="0" cy="82283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12B418D8-E418-9545-C51C-897E4868708D}"/>
                  </a:ext>
                </a:extLst>
              </p:cNvPr>
              <p:cNvCxnSpPr/>
              <p:nvPr/>
            </p:nvCxnSpPr>
            <p:spPr>
              <a:xfrm>
                <a:off x="10663025" y="2128267"/>
                <a:ext cx="14129" cy="77724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0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A45A11DB-D69C-3799-065C-E119FCE20C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89322" y="2342792"/>
              <a:ext cx="691292" cy="781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2AD6773C-7808-2A2C-8526-E7A72D399E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329624" y="2354755"/>
              <a:ext cx="687369" cy="777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9DA263E-B613-B599-5E57-B16B3A3540E7}"/>
              </a:ext>
            </a:extLst>
          </p:cNvPr>
          <p:cNvGrpSpPr/>
          <p:nvPr/>
        </p:nvGrpSpPr>
        <p:grpSpPr>
          <a:xfrm>
            <a:off x="1240479" y="3576706"/>
            <a:ext cx="1826993" cy="1970297"/>
            <a:chOff x="1240479" y="3576706"/>
            <a:chExt cx="1826993" cy="1970297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3CAD6139-0D1F-8A65-7953-B12405E3966A}"/>
                </a:ext>
              </a:extLst>
            </p:cNvPr>
            <p:cNvGrpSpPr/>
            <p:nvPr/>
          </p:nvGrpSpPr>
          <p:grpSpPr>
            <a:xfrm>
              <a:off x="1240479" y="3576706"/>
              <a:ext cx="1600099" cy="1970297"/>
              <a:chOff x="9479936" y="1299094"/>
              <a:chExt cx="2395682" cy="1970297"/>
            </a:xfrm>
          </p:grpSpPr>
          <p:sp>
            <p:nvSpPr>
              <p:cNvPr id="53" name="TextBox 205">
                <a:extLst>
                  <a:ext uri="{FF2B5EF4-FFF2-40B4-BE49-F238E27FC236}">
                    <a16:creationId xmlns:a16="http://schemas.microsoft.com/office/drawing/2014/main" id="{6486355C-02FF-9926-1C6D-3546420E1B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479936" y="1299094"/>
                <a:ext cx="2391407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el-GR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α</a:t>
                </a:r>
                <a:r>
                  <a: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rPr>
                  <a:t> = 30˚</a:t>
                </a:r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9F610EA2-AADE-7809-2DE0-66396CFC6462}"/>
                  </a:ext>
                </a:extLst>
              </p:cNvPr>
              <p:cNvGrpSpPr/>
              <p:nvPr/>
            </p:nvGrpSpPr>
            <p:grpSpPr>
              <a:xfrm>
                <a:off x="9589618" y="2522647"/>
                <a:ext cx="2286000" cy="746744"/>
                <a:chOff x="507666" y="5428543"/>
                <a:chExt cx="1853221" cy="503788"/>
              </a:xfrm>
            </p:grpSpPr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022F9B22-49B7-4566-C786-5FFA60D554C6}"/>
                    </a:ext>
                  </a:extLst>
                </p:cNvPr>
                <p:cNvSpPr/>
                <p:nvPr/>
              </p:nvSpPr>
              <p:spPr>
                <a:xfrm>
                  <a:off x="507666" y="5778107"/>
                  <a:ext cx="1853221" cy="154224"/>
                </a:xfrm>
                <a:prstGeom prst="rect">
                  <a:avLst/>
                </a:prstGeom>
                <a:solidFill>
                  <a:schemeClr val="tx1"/>
                </a:solidFill>
                <a:ln w="28575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7" name="Straight Arrow Connector 56">
                  <a:extLst>
                    <a:ext uri="{FF2B5EF4-FFF2-40B4-BE49-F238E27FC236}">
                      <a16:creationId xmlns:a16="http://schemas.microsoft.com/office/drawing/2014/main" id="{523F9286-4C0C-BBA5-9433-B2AB11B9AA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21107" y="5428543"/>
                  <a:ext cx="365439" cy="340885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F70634E8-7423-775C-AF29-4460BF8242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32619" y="1766055"/>
                <a:ext cx="0" cy="126187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lgDash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8" name="Picture 2" descr="Sticker Tree Clip Art - Transparent Palm Tree Emoji - Png Download (#4586)  - PinClipart">
              <a:extLst>
                <a:ext uri="{FF2B5EF4-FFF2-40B4-BE49-F238E27FC236}">
                  <a16:creationId xmlns:a16="http://schemas.microsoft.com/office/drawing/2014/main" id="{AB40C55C-40F9-A13A-A3D8-72847F9529E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5729" b="90553" l="5341" r="92273">
                          <a14:foregroundMark x1="66705" y1="5729" x2="66705" y2="5729"/>
                          <a14:foregroundMark x1="92386" y1="20704" x2="92386" y2="20704"/>
                          <a14:foregroundMark x1="9205" y1="48442" x2="9205" y2="48442"/>
                          <a14:foregroundMark x1="5341" y1="49045" x2="5341" y2="49045"/>
                          <a14:foregroundMark x1="62273" y1="90553" x2="62273" y2="90553"/>
                          <a14:foregroundMark x1="47045" y1="41608" x2="47045" y2="41608"/>
                          <a14:foregroundMark x1="54432" y1="36482" x2="54432" y2="3648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81672" y="3897363"/>
              <a:ext cx="685800" cy="1554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167C2CA-182D-DCD7-4EB9-21EA1904F792}"/>
              </a:ext>
            </a:extLst>
          </p:cNvPr>
          <p:cNvGrpSpPr/>
          <p:nvPr/>
        </p:nvGrpSpPr>
        <p:grpSpPr>
          <a:xfrm>
            <a:off x="9190041" y="3735326"/>
            <a:ext cx="1912240" cy="1878553"/>
            <a:chOff x="9190041" y="3735326"/>
            <a:chExt cx="1912240" cy="1878553"/>
          </a:xfrm>
        </p:grpSpPr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97B0367-B64A-0189-9240-6C3B0729B5E4}"/>
                </a:ext>
              </a:extLst>
            </p:cNvPr>
            <p:cNvGrpSpPr/>
            <p:nvPr/>
          </p:nvGrpSpPr>
          <p:grpSpPr>
            <a:xfrm>
              <a:off x="9190041" y="3735326"/>
              <a:ext cx="1912240" cy="1878553"/>
              <a:chOff x="9190041" y="3638576"/>
              <a:chExt cx="1912240" cy="1878553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BCFFAEF8-4B9B-983B-EDB2-F02B08723719}"/>
                  </a:ext>
                </a:extLst>
              </p:cNvPr>
              <p:cNvGrpSpPr/>
              <p:nvPr/>
            </p:nvGrpSpPr>
            <p:grpSpPr>
              <a:xfrm>
                <a:off x="9190041" y="3638576"/>
                <a:ext cx="1597244" cy="1878553"/>
                <a:chOff x="9499513" y="1390838"/>
                <a:chExt cx="2391408" cy="1878553"/>
              </a:xfrm>
            </p:grpSpPr>
            <p:sp>
              <p:nvSpPr>
                <p:cNvPr id="60" name="TextBox 205">
                  <a:extLst>
                    <a:ext uri="{FF2B5EF4-FFF2-40B4-BE49-F238E27FC236}">
                      <a16:creationId xmlns:a16="http://schemas.microsoft.com/office/drawing/2014/main" id="{3A016FD0-B997-07AF-C614-2A2285DFBB2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499513" y="1390838"/>
                  <a:ext cx="2391408" cy="12003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prstTxWarp prst="textNoShape">
                    <a:avLst/>
                  </a:prstTxWarp>
                  <a:spAutoFit/>
                </a:bodyPr>
                <a:lstStyle/>
                <a:p>
                  <a:pPr algn="ctr"/>
                  <a:r>
                    <a:rPr lang="el-GR" sz="2400" dirty="0">
                      <a:latin typeface="Arial" panose="020B0604020202020204" pitchFamily="34" charset="0"/>
                      <a:ea typeface="Myriad Pro" pitchFamily="-112" charset="0"/>
                      <a:cs typeface="Arial" panose="020B0604020202020204" pitchFamily="34" charset="0"/>
                    </a:rPr>
                    <a:t>α</a:t>
                  </a:r>
                  <a:r>
                    <a:rPr lang="en-US" sz="2400" baseline="-25000" dirty="0">
                      <a:latin typeface="Arial" panose="020B0604020202020204" pitchFamily="34" charset="0"/>
                      <a:ea typeface="Myriad Pro" pitchFamily="-112" charset="0"/>
                      <a:cs typeface="Arial" panose="020B0604020202020204" pitchFamily="34" charset="0"/>
                    </a:rPr>
                    <a:t>1</a:t>
                  </a:r>
                  <a:r>
                    <a:rPr lang="en-US" sz="2400" dirty="0">
                      <a:latin typeface="Arial" panose="020B0604020202020204" pitchFamily="34" charset="0"/>
                      <a:ea typeface="Myriad Pro" pitchFamily="-112" charset="0"/>
                      <a:cs typeface="Arial" panose="020B0604020202020204" pitchFamily="34" charset="0"/>
                    </a:rPr>
                    <a:t> = 30˚</a:t>
                  </a:r>
                </a:p>
                <a:p>
                  <a:pPr algn="ctr"/>
                  <a:r>
                    <a:rPr lang="el-GR" sz="2400" dirty="0">
                      <a:solidFill>
                        <a:schemeClr val="accent3"/>
                      </a:solidFill>
                      <a:latin typeface="Arial" panose="020B0604020202020204" pitchFamily="34" charset="0"/>
                      <a:ea typeface="Myriad Pro" pitchFamily="-112" charset="0"/>
                      <a:cs typeface="Arial" panose="020B0604020202020204" pitchFamily="34" charset="0"/>
                    </a:rPr>
                    <a:t>α</a:t>
                  </a:r>
                  <a:r>
                    <a:rPr lang="en-US" sz="2400" baseline="-25000" dirty="0">
                      <a:solidFill>
                        <a:schemeClr val="accent3"/>
                      </a:solidFill>
                      <a:latin typeface="Arial" panose="020B0604020202020204" pitchFamily="34" charset="0"/>
                      <a:ea typeface="Myriad Pro" pitchFamily="-112" charset="0"/>
                      <a:cs typeface="Arial" panose="020B0604020202020204" pitchFamily="34" charset="0"/>
                    </a:rPr>
                    <a:t>2</a:t>
                  </a:r>
                  <a:r>
                    <a:rPr lang="en-US" sz="2400" dirty="0">
                      <a:solidFill>
                        <a:schemeClr val="accent3"/>
                      </a:solidFill>
                      <a:latin typeface="Arial" panose="020B0604020202020204" pitchFamily="34" charset="0"/>
                      <a:ea typeface="Myriad Pro" pitchFamily="-112" charset="0"/>
                      <a:cs typeface="Arial" panose="020B0604020202020204" pitchFamily="34" charset="0"/>
                    </a:rPr>
                    <a:t> = 45˚</a:t>
                  </a:r>
                </a:p>
                <a:p>
                  <a:pPr algn="ctr"/>
                  <a:endParaRPr lang="en-US" sz="2400" dirty="0">
                    <a:latin typeface="Arial" panose="020B0604020202020204" pitchFamily="34" charset="0"/>
                    <a:ea typeface="Myriad Pro" pitchFamily="-112" charset="0"/>
                    <a:cs typeface="Arial" panose="020B0604020202020204" pitchFamily="34" charset="0"/>
                  </a:endParaRPr>
                </a:p>
              </p:txBody>
            </p: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6F7666D5-DF36-6A4A-8CA8-BA12AFD1BC54}"/>
                    </a:ext>
                  </a:extLst>
                </p:cNvPr>
                <p:cNvGrpSpPr/>
                <p:nvPr/>
              </p:nvGrpSpPr>
              <p:grpSpPr>
                <a:xfrm>
                  <a:off x="9589618" y="2522647"/>
                  <a:ext cx="2286000" cy="746744"/>
                  <a:chOff x="507666" y="5428543"/>
                  <a:chExt cx="1853221" cy="503788"/>
                </a:xfrm>
              </p:grpSpPr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id="{3246DEA7-7772-7E7D-ECAB-7447E457DDCF}"/>
                      </a:ext>
                    </a:extLst>
                  </p:cNvPr>
                  <p:cNvSpPr/>
                  <p:nvPr/>
                </p:nvSpPr>
                <p:spPr>
                  <a:xfrm>
                    <a:off x="507666" y="5778107"/>
                    <a:ext cx="1853221" cy="154224"/>
                  </a:xfrm>
                  <a:prstGeom prst="rect">
                    <a:avLst/>
                  </a:prstGeom>
                  <a:solidFill>
                    <a:schemeClr val="tx1"/>
                  </a:solidFill>
                  <a:ln w="28575"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cxnSp>
                <p:nvCxnSpPr>
                  <p:cNvPr id="64" name="Straight Arrow Connector 63">
                    <a:extLst>
                      <a:ext uri="{FF2B5EF4-FFF2-40B4-BE49-F238E27FC236}">
                        <a16:creationId xmlns:a16="http://schemas.microsoft.com/office/drawing/2014/main" id="{61566E99-57D1-0490-8FBC-B8CBCA5442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21107" y="5428543"/>
                    <a:ext cx="365439" cy="340885"/>
                  </a:xfrm>
                  <a:prstGeom prst="straightConnector1">
                    <a:avLst/>
                  </a:prstGeom>
                  <a:ln w="38100"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FFC3B756-ACE2-2D30-1279-0B3C5AFB20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73741" y="2401163"/>
                  <a:ext cx="0" cy="63173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lgDash"/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65" name="Picture 2" descr="Sticker Tree Clip Art - Transparent Palm Tree Emoji - Png Download (#4586)  - PinClipart">
                <a:extLst>
                  <a:ext uri="{FF2B5EF4-FFF2-40B4-BE49-F238E27FC236}">
                    <a16:creationId xmlns:a16="http://schemas.microsoft.com/office/drawing/2014/main" id="{45DD5F05-6514-14D3-06E7-313262C54A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729" b="90553" l="5341" r="92273">
                            <a14:foregroundMark x1="66705" y1="5729" x2="66705" y2="5729"/>
                            <a14:foregroundMark x1="92386" y1="20704" x2="92386" y2="20704"/>
                            <a14:foregroundMark x1="9205" y1="48442" x2="9205" y2="48442"/>
                            <a14:foregroundMark x1="5341" y1="49045" x2="5341" y2="49045"/>
                            <a14:foregroundMark x1="62273" y1="90553" x2="62273" y2="90553"/>
                            <a14:foregroundMark x1="47045" y1="41608" x2="47045" y2="41608"/>
                            <a14:foregroundMark x1="54432" y1="36482" x2="54432" y2="3648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0297194" y="4569761"/>
                <a:ext cx="687368" cy="777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2" descr="Sticker Tree Clip Art - Transparent Palm Tree Emoji - Png Download (#4586)  - PinClipart">
                <a:extLst>
                  <a:ext uri="{FF2B5EF4-FFF2-40B4-BE49-F238E27FC236}">
                    <a16:creationId xmlns:a16="http://schemas.microsoft.com/office/drawing/2014/main" id="{0600C703-E7F0-5152-AD92-01A820F78D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5729" b="90553" l="5341" r="92273">
                            <a14:foregroundMark x1="66705" y1="5729" x2="66705" y2="5729"/>
                            <a14:foregroundMark x1="92386" y1="20704" x2="92386" y2="20704"/>
                            <a14:foregroundMark x1="9205" y1="48442" x2="9205" y2="48442"/>
                            <a14:foregroundMark x1="5341" y1="49045" x2="5341" y2="49045"/>
                            <a14:foregroundMark x1="62273" y1="90553" x2="62273" y2="90553"/>
                            <a14:foregroundMark x1="47045" y1="41608" x2="47045" y2="41608"/>
                            <a14:foregroundMark x1="54432" y1="36482" x2="54432" y2="3648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0414913" y="4145900"/>
                <a:ext cx="687368" cy="7771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8DA58D0A-18E1-6560-C40A-D464E70E25E8}"/>
                </a:ext>
              </a:extLst>
            </p:cNvPr>
            <p:cNvCxnSpPr>
              <a:cxnSpLocks/>
            </p:cNvCxnSpPr>
            <p:nvPr/>
          </p:nvCxnSpPr>
          <p:spPr>
            <a:xfrm>
              <a:off x="9500025" y="5061517"/>
              <a:ext cx="462492" cy="310898"/>
            </a:xfrm>
            <a:prstGeom prst="straightConnector1">
              <a:avLst/>
            </a:prstGeom>
            <a:ln w="38100">
              <a:solidFill>
                <a:schemeClr val="accent3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479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4BE-8EB1-CD5D-F24D-F5A69F50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30° Distribution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7810C-76E8-819C-4ABC-A48E4B18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6FBC1B-545F-EA17-0851-24A77B4CD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595326" y="1922095"/>
            <a:ext cx="3663201" cy="36576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D8993F6-3E9D-C342-31CE-C4ABFDC24897}"/>
              </a:ext>
            </a:extLst>
          </p:cNvPr>
          <p:cNvSpPr txBox="1"/>
          <p:nvPr/>
        </p:nvSpPr>
        <p:spPr>
          <a:xfrm>
            <a:off x="2179338" y="1445041"/>
            <a:ext cx="2598788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5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5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500" dirty="0"/>
              <a:t>, 30°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1A6ED5-41F0-15C4-5532-8D1B13158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09" y="1801587"/>
            <a:ext cx="4212465" cy="435941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50456CA-21AB-D513-591C-F743C10DF97B}"/>
              </a:ext>
            </a:extLst>
          </p:cNvPr>
          <p:cNvGrpSpPr/>
          <p:nvPr/>
        </p:nvGrpSpPr>
        <p:grpSpPr>
          <a:xfrm>
            <a:off x="5034393" y="6230274"/>
            <a:ext cx="2123214" cy="369332"/>
            <a:chOff x="7041394" y="3518676"/>
            <a:chExt cx="3796365" cy="36933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71BAB1F-BD04-A63F-0E1C-5BF2CFBAE951}"/>
                </a:ext>
              </a:extLst>
            </p:cNvPr>
            <p:cNvSpPr/>
            <p:nvPr/>
          </p:nvSpPr>
          <p:spPr>
            <a:xfrm>
              <a:off x="7041394" y="3589042"/>
              <a:ext cx="1634972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CB5C58E5-5B54-1D2A-28E1-5F1CD3627216}"/>
                </a:ext>
              </a:extLst>
            </p:cNvPr>
            <p:cNvSpPr txBox="1"/>
            <p:nvPr/>
          </p:nvSpPr>
          <p:spPr>
            <a:xfrm>
              <a:off x="8377004" y="3518676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7677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4BE-8EB1-CD5D-F24D-F5A69F50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8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dirty="0"/>
              <a:t>30° and 45° Comparisons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7810C-76E8-819C-4ABC-A48E4B18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4DF564-265A-89D5-E414-ABA17B270A96}"/>
              </a:ext>
            </a:extLst>
          </p:cNvPr>
          <p:cNvSpPr txBox="1"/>
          <p:nvPr/>
        </p:nvSpPr>
        <p:spPr>
          <a:xfrm>
            <a:off x="5358876" y="5800429"/>
            <a:ext cx="320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Residual: 80%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C4218A2-F10D-CCEB-C2AD-2B7F5696F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7811" y="2383233"/>
            <a:ext cx="3205301" cy="32004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C620F28-CC6F-E5C2-B34E-9B29728200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88"/>
          <a:stretch/>
        </p:blipFill>
        <p:spPr>
          <a:xfrm>
            <a:off x="3758676" y="2383233"/>
            <a:ext cx="3200400" cy="32004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BB3A7AB-7CD4-08D3-D976-2E8540745A5B}"/>
              </a:ext>
            </a:extLst>
          </p:cNvPr>
          <p:cNvSpPr txBox="1"/>
          <p:nvPr/>
        </p:nvSpPr>
        <p:spPr>
          <a:xfrm>
            <a:off x="423115" y="1811037"/>
            <a:ext cx="3029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400" dirty="0"/>
              <a:t>, </a:t>
            </a:r>
            <a:r>
              <a:rPr lang="el-GR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2400" dirty="0"/>
              <a:t>30°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94CD7D-0801-269C-4E6D-2834770CFAAD}"/>
              </a:ext>
            </a:extLst>
          </p:cNvPr>
          <p:cNvSpPr txBox="1"/>
          <p:nvPr/>
        </p:nvSpPr>
        <p:spPr>
          <a:xfrm>
            <a:off x="3908088" y="1805639"/>
            <a:ext cx="3029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400" dirty="0"/>
              <a:t>, </a:t>
            </a:r>
            <a:r>
              <a:rPr lang="el-GR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2400" dirty="0"/>
              <a:t>45°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1441CA4-1920-C1DA-BF6E-F34AE20369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858" y="2325693"/>
            <a:ext cx="4983511" cy="3598641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D63C73E-E1F3-D49C-1F7C-C1F2778F093E}"/>
              </a:ext>
            </a:extLst>
          </p:cNvPr>
          <p:cNvGrpSpPr/>
          <p:nvPr/>
        </p:nvGrpSpPr>
        <p:grpSpPr>
          <a:xfrm>
            <a:off x="5497625" y="6265036"/>
            <a:ext cx="1712233" cy="369332"/>
            <a:chOff x="6855128" y="3526871"/>
            <a:chExt cx="3061520" cy="3693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2396BE1-FE40-2E0F-F5E5-2FBB8D7412DA}"/>
                </a:ext>
              </a:extLst>
            </p:cNvPr>
            <p:cNvSpPr/>
            <p:nvPr/>
          </p:nvSpPr>
          <p:spPr>
            <a:xfrm>
              <a:off x="6855128" y="3597237"/>
              <a:ext cx="948284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1">
              <a:extLst>
                <a:ext uri="{FF2B5EF4-FFF2-40B4-BE49-F238E27FC236}">
                  <a16:creationId xmlns:a16="http://schemas.microsoft.com/office/drawing/2014/main" id="{5ADAA9DC-B25E-59E4-B0BD-0A30D1C780C5}"/>
                </a:ext>
              </a:extLst>
            </p:cNvPr>
            <p:cNvSpPr txBox="1"/>
            <p:nvPr/>
          </p:nvSpPr>
          <p:spPr>
            <a:xfrm>
              <a:off x="7455893" y="3526871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036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44BE-8EB1-CD5D-F24D-F5A69F50A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28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8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dirty="0"/>
              <a:t>30° and 50° Comparisons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7810C-76E8-819C-4ABC-A48E4B18B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787AD-F8DC-4BD7-8D68-44182A311BF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4DF564-265A-89D5-E414-ABA17B270A96}"/>
              </a:ext>
            </a:extLst>
          </p:cNvPr>
          <p:cNvSpPr txBox="1"/>
          <p:nvPr/>
        </p:nvSpPr>
        <p:spPr>
          <a:xfrm>
            <a:off x="5358876" y="5800429"/>
            <a:ext cx="3200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Residual: 135%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C4218A2-F10D-CCEB-C2AD-2B7F5696F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7811" y="2383233"/>
            <a:ext cx="3205301" cy="32004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BB3A7AB-7CD4-08D3-D976-2E8540745A5B}"/>
              </a:ext>
            </a:extLst>
          </p:cNvPr>
          <p:cNvSpPr txBox="1"/>
          <p:nvPr/>
        </p:nvSpPr>
        <p:spPr>
          <a:xfrm>
            <a:off x="423115" y="1811037"/>
            <a:ext cx="3029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400" dirty="0"/>
              <a:t>, </a:t>
            </a:r>
            <a:r>
              <a:rPr lang="el-GR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2400" dirty="0"/>
              <a:t>30°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94CD7D-0801-269C-4E6D-2834770CFAAD}"/>
              </a:ext>
            </a:extLst>
          </p:cNvPr>
          <p:cNvSpPr txBox="1"/>
          <p:nvPr/>
        </p:nvSpPr>
        <p:spPr>
          <a:xfrm>
            <a:off x="3908088" y="1805639"/>
            <a:ext cx="3029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960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mC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cm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r>
              <a:rPr lang="en-US" sz="2400" dirty="0"/>
              <a:t>, </a:t>
            </a:r>
            <a:r>
              <a:rPr lang="el-GR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α</a:t>
            </a:r>
            <a:r>
              <a:rPr lang="en-US" sz="2400" dirty="0">
                <a:latin typeface="Arial" panose="020B0604020202020204" pitchFamily="34" charset="0"/>
                <a:ea typeface="Myriad Pro" pitchFamily="-112" charset="0"/>
                <a:cs typeface="Arial" panose="020B0604020202020204" pitchFamily="34" charset="0"/>
              </a:rPr>
              <a:t> = </a:t>
            </a:r>
            <a:r>
              <a:rPr lang="en-US" sz="2400" dirty="0"/>
              <a:t>45°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1441CA4-1920-C1DA-BF6E-F34AE2036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858" y="2325693"/>
            <a:ext cx="4983511" cy="3598641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D63C73E-E1F3-D49C-1F7C-C1F2778F093E}"/>
              </a:ext>
            </a:extLst>
          </p:cNvPr>
          <p:cNvGrpSpPr/>
          <p:nvPr/>
        </p:nvGrpSpPr>
        <p:grpSpPr>
          <a:xfrm>
            <a:off x="5497625" y="6265036"/>
            <a:ext cx="1712233" cy="369332"/>
            <a:chOff x="6855128" y="3526871"/>
            <a:chExt cx="3061520" cy="36933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2396BE1-FE40-2E0F-F5E5-2FBB8D7412DA}"/>
                </a:ext>
              </a:extLst>
            </p:cNvPr>
            <p:cNvSpPr/>
            <p:nvPr/>
          </p:nvSpPr>
          <p:spPr>
            <a:xfrm>
              <a:off x="6855128" y="3597237"/>
              <a:ext cx="948284" cy="2286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1">
              <a:extLst>
                <a:ext uri="{FF2B5EF4-FFF2-40B4-BE49-F238E27FC236}">
                  <a16:creationId xmlns:a16="http://schemas.microsoft.com/office/drawing/2014/main" id="{5ADAA9DC-B25E-59E4-B0BD-0A30D1C780C5}"/>
                </a:ext>
              </a:extLst>
            </p:cNvPr>
            <p:cNvSpPr txBox="1"/>
            <p:nvPr/>
          </p:nvSpPr>
          <p:spPr>
            <a:xfrm>
              <a:off x="7455893" y="3526871"/>
              <a:ext cx="24607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500 nm</a:t>
              </a:r>
            </a:p>
          </p:txBody>
        </p:sp>
      </p:grpSp>
      <p:pic>
        <p:nvPicPr>
          <p:cNvPr id="5" name="Picture 4" descr="Close-up of a microscopic view of a small intestine&#10;&#10;Description automatically generated">
            <a:extLst>
              <a:ext uri="{FF2B5EF4-FFF2-40B4-BE49-F238E27FC236}">
                <a16:creationId xmlns:a16="http://schemas.microsoft.com/office/drawing/2014/main" id="{5558F68C-7D54-D52C-0D7B-DF8ACAEEB1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248" t="11648" r="14085" b="14127"/>
          <a:stretch/>
        </p:blipFill>
        <p:spPr>
          <a:xfrm>
            <a:off x="3758676" y="2382264"/>
            <a:ext cx="3215150" cy="32004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5134CA-12A5-F01C-B216-6121BECE5D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2817" y="2340408"/>
            <a:ext cx="4989183" cy="360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523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50800">
          <a:solidFill>
            <a:schemeClr val="bg1"/>
          </a:solidFill>
          <a:prstDash val="sysDash"/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e9ee551-3fca-41b9-bb2c-4715fe6f20f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E20B6BB7C1B54B9BE8D4F75FFDBDA5" ma:contentTypeVersion="13" ma:contentTypeDescription="Create a new document." ma:contentTypeScope="" ma:versionID="573e7f02442c1263c7477a087f69230a">
  <xsd:schema xmlns:xsd="http://www.w3.org/2001/XMLSchema" xmlns:xs="http://www.w3.org/2001/XMLSchema" xmlns:p="http://schemas.microsoft.com/office/2006/metadata/properties" xmlns:ns3="9e9ee551-3fca-41b9-bb2c-4715fe6f20ff" xmlns:ns4="69474666-acf5-48c6-9a9a-14e8d65e3d6e" targetNamespace="http://schemas.microsoft.com/office/2006/metadata/properties" ma:root="true" ma:fieldsID="766c3bb641f91033f0f72ae003bb8d88" ns3:_="" ns4:_="">
    <xsd:import namespace="9e9ee551-3fca-41b9-bb2c-4715fe6f20ff"/>
    <xsd:import namespace="69474666-acf5-48c6-9a9a-14e8d65e3d6e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9ee551-3fca-41b9-bb2c-4715fe6f20ff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1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74666-acf5-48c6-9a9a-14e8d65e3d6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C06437-8E95-4461-987C-1C4057BECB56}">
  <ds:schemaRefs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69474666-acf5-48c6-9a9a-14e8d65e3d6e"/>
    <ds:schemaRef ds:uri="9e9ee551-3fca-41b9-bb2c-4715fe6f20ff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F92C62F-841F-4E72-910A-59CD1094DF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333E55-ADEF-4C92-A02B-ECEB49CBB17D}">
  <ds:schemaRefs>
    <ds:schemaRef ds:uri="69474666-acf5-48c6-9a9a-14e8d65e3d6e"/>
    <ds:schemaRef ds:uri="9e9ee551-3fca-41b9-bb2c-4715fe6f20f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752</Words>
  <Application>Microsoft Office PowerPoint</Application>
  <PresentationFormat>Widescreen</PresentationFormat>
  <Paragraphs>161</Paragraphs>
  <Slides>18</Slides>
  <Notes>2</Notes>
  <HiddenSlides>6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Office Theme</vt:lpstr>
      <vt:lpstr>Graph</vt:lpstr>
      <vt:lpstr>Path Dependence of Artificial Phototropic Growth with Inclined Illumination Inputs</vt:lpstr>
      <vt:lpstr>How Does Growth Respond to an Inclined Illumination Input?</vt:lpstr>
      <vt:lpstr>Out-of-Plane Inclination Single Growth Step</vt:lpstr>
      <vt:lpstr>Effect of Charge with a Single Growth Step (α = 0°) </vt:lpstr>
      <vt:lpstr>Effect of Charge with a Single Inclined Growth Step</vt:lpstr>
      <vt:lpstr>2 Step History Effect</vt:lpstr>
      <vt:lpstr>30° Distribution</vt:lpstr>
      <vt:lpstr>α = 30° and 45° Comparisons</vt:lpstr>
      <vt:lpstr>α = 30° and 50° Comparisons</vt:lpstr>
      <vt:lpstr>More 2 Step History Effect</vt:lpstr>
      <vt:lpstr>Future: Two Step Deposition with Negated Direction</vt:lpstr>
      <vt:lpstr>Future: Two Step Deposition with Negated Direction</vt:lpstr>
      <vt:lpstr>PowerPoint Presentation</vt:lpstr>
      <vt:lpstr>PowerPoint Presentation</vt:lpstr>
      <vt:lpstr>Potential Study</vt:lpstr>
      <vt:lpstr>Figures from term report</vt:lpstr>
      <vt:lpstr>Apparent Skototropic Growth Observed for Illumination at Near-Normal Incidence at λavg = 727 nm</vt:lpstr>
      <vt:lpstr>Phototropic Growth Observed for Illumination at Significantly Off-Normal Incidence at λavg = 727 nm</vt:lpstr>
    </vt:vector>
  </TitlesOfParts>
  <Company>Caltech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2020-03-02_Carim_Pittcon_v2</dc:title>
  <dc:creator>Azhar Carim</dc:creator>
  <cp:lastModifiedBy>Carim, Azhar I.</cp:lastModifiedBy>
  <cp:revision>1</cp:revision>
  <cp:lastPrinted>2012-04-08T15:58:37Z</cp:lastPrinted>
  <dcterms:created xsi:type="dcterms:W3CDTF">2011-09-22T20:33:06Z</dcterms:created>
  <dcterms:modified xsi:type="dcterms:W3CDTF">2024-05-24T23:16:53Z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0x010100E5E20B6BB7C1B54B9BE8D4F75FFDBDA5</vt:lpwstr>
  </property>
</Properties>
</file>