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zhar I. Carim" initials="AIC" lastIdx="2" clrIdx="0">
    <p:extLst>
      <p:ext uri="{19B8F6BF-5375-455C-9EA6-DF929625EA0E}">
        <p15:presenceInfo xmlns:p15="http://schemas.microsoft.com/office/powerpoint/2012/main" userId="Azhar I. Car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400"/>
    <a:srgbClr val="FF0000"/>
    <a:srgbClr val="FFAA55"/>
    <a:srgbClr val="C45F21"/>
    <a:srgbClr val="C46022"/>
    <a:srgbClr val="6FB7D7"/>
    <a:srgbClr val="FF6C0B"/>
    <a:srgbClr val="B1DDEB"/>
    <a:srgbClr val="C8E0E9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0665E1-277D-334B-8639-583EFAE5A9BC}" v="33" dt="2024-05-24T23:05:57.990"/>
    <p1510:client id="{3AE0967B-C235-412B-8955-05F9EC7A8252}" v="1" dt="2024-05-24T23:16:25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20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373F5-1797-064E-BDB0-1190E603964E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1091F-64E0-7D4E-98D1-5989717FD6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402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3DCD9-4EBC-5145-B6CA-5D90DCEF7688}" type="datetimeFigureOut">
              <a:rPr lang="en-US" smtClean="0"/>
              <a:t>5/24/2024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6280F-29B3-3246-AAE4-8EEF5CAD05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777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46280F-29B3-3246-AAE4-8EEF5CAD05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12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5720" y="6417044"/>
            <a:ext cx="59847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rgbClr val="FF6F0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787AD-F8DC-4BD7-8D68-44182A311BF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6" y="6496597"/>
            <a:ext cx="850397" cy="20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4678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1171487" y="18288"/>
            <a:ext cx="9851136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610655" y="1439108"/>
            <a:ext cx="10972800" cy="463984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charset="2"/>
              <a:buChar char="§"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5720" y="6417044"/>
            <a:ext cx="59847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rgbClr val="FF6F0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787AD-F8DC-4BD7-8D68-44182A311BF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6" y="6496597"/>
            <a:ext cx="850397" cy="206018"/>
          </a:xfrm>
          <a:prstGeom prst="rect">
            <a:avLst/>
          </a:prstGeom>
        </p:spPr>
      </p:pic>
      <p:pic>
        <p:nvPicPr>
          <p:cNvPr id="20" name="Picture 19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932688"/>
            <a:ext cx="11338560" cy="1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1522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71487" y="18288"/>
            <a:ext cx="9851136" cy="9144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75720" y="6417044"/>
            <a:ext cx="598475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b="1">
                <a:solidFill>
                  <a:srgbClr val="FF6F0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82787AD-F8DC-4BD7-8D68-44182A311BF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56" y="6496597"/>
            <a:ext cx="850397" cy="206018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932688"/>
            <a:ext cx="11338560" cy="1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3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474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ln>
            <a:noFill/>
          </a:ln>
          <a:solidFill>
            <a:schemeClr val="accent6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E33A6-923D-737D-BD9A-AE707203C7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Wetting: Research Ideas and Direction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DF121-5DFB-FABB-B948-D0F2F04307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Zoe </a:t>
            </a:r>
            <a:r>
              <a:rPr lang="en-US" err="1"/>
              <a:t>Readi</a:t>
            </a:r>
            <a:r>
              <a:rPr lang="en-US"/>
              <a:t>-Brown</a:t>
            </a:r>
          </a:p>
        </p:txBody>
      </p:sp>
    </p:spTree>
    <p:extLst>
      <p:ext uri="{BB962C8B-B14F-4D97-AF65-F5344CB8AC3E}">
        <p14:creationId xmlns:p14="http://schemas.microsoft.com/office/powerpoint/2010/main" val="26789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0A96-6F1B-103D-EDB9-E17855E50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Been Done?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C10D5-5E87-12AD-1D10-24D188A8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Various structures achieves with photolithography</a:t>
            </a:r>
          </a:p>
          <a:p>
            <a:r>
              <a:rPr lang="en-US" dirty="0"/>
              <a:t>Nanowire wettability</a:t>
            </a:r>
          </a:p>
          <a:p>
            <a:pPr lvl="1"/>
            <a:r>
              <a:rPr lang="en-US" dirty="0"/>
              <a:t>Locking and pinning</a:t>
            </a:r>
          </a:p>
          <a:p>
            <a:r>
              <a:rPr lang="en-US" dirty="0"/>
              <a:t>Laser patterning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EC675-9626-C33E-4D11-1D5D929BD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A close-up of a water droplet&#10;&#10;Description automatically generated">
            <a:extLst>
              <a:ext uri="{FF2B5EF4-FFF2-40B4-BE49-F238E27FC236}">
                <a16:creationId xmlns:a16="http://schemas.microsoft.com/office/drawing/2014/main" id="{B3D6F101-2135-F3BC-11ED-9CD3B47F2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21" y="3655364"/>
            <a:ext cx="5670979" cy="29300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FB386C1-52FE-269D-91DB-ACA50BBE0D12}"/>
              </a:ext>
            </a:extLst>
          </p:cNvPr>
          <p:cNvSpPr txBox="1"/>
          <p:nvPr/>
        </p:nvSpPr>
        <p:spPr>
          <a:xfrm>
            <a:off x="2156791" y="6417044"/>
            <a:ext cx="2052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J. Chung, et al.,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Soft Matter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2007</a:t>
            </a:r>
          </a:p>
        </p:txBody>
      </p:sp>
      <p:pic>
        <p:nvPicPr>
          <p:cNvPr id="9" name="Picture 8" descr="A close-up of a microscope&#10;&#10;Description automatically generated">
            <a:extLst>
              <a:ext uri="{FF2B5EF4-FFF2-40B4-BE49-F238E27FC236}">
                <a16:creationId xmlns:a16="http://schemas.microsoft.com/office/drawing/2014/main" id="{B385A4A8-E975-3437-180C-798CBE005C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9805" y="2151133"/>
            <a:ext cx="4957174" cy="20985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CC0D13-4B45-6A5C-D57A-290AD952C7F8}"/>
              </a:ext>
            </a:extLst>
          </p:cNvPr>
          <p:cNvSpPr txBox="1"/>
          <p:nvPr/>
        </p:nvSpPr>
        <p:spPr>
          <a:xfrm>
            <a:off x="6891130" y="4295606"/>
            <a:ext cx="45304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Fadeeva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et al.,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European Conference on Lasers and Electro-Optics,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pic>
        <p:nvPicPr>
          <p:cNvPr id="12" name="Picture 11" descr="A close-up of a black and white photo of a letter&#10;&#10;Description automatically generated">
            <a:extLst>
              <a:ext uri="{FF2B5EF4-FFF2-40B4-BE49-F238E27FC236}">
                <a16:creationId xmlns:a16="http://schemas.microsoft.com/office/drawing/2014/main" id="{BEBE4B38-54C1-943B-0A8B-137DBCAF8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229" y="4986296"/>
            <a:ext cx="4834325" cy="12408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A89464E-DEBD-3A95-9CB7-4CA165A11CA9}"/>
              </a:ext>
            </a:extLst>
          </p:cNvPr>
          <p:cNvSpPr txBox="1"/>
          <p:nvPr/>
        </p:nvSpPr>
        <p:spPr>
          <a:xfrm>
            <a:off x="7095886" y="6324152"/>
            <a:ext cx="36968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W. Wang, et al.,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Journal of Colloid and Interface Science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AD1F5E-3F76-2728-A3A9-AA82ED7F51D2}"/>
              </a:ext>
            </a:extLst>
          </p:cNvPr>
          <p:cNvSpPr txBox="1"/>
          <p:nvPr/>
        </p:nvSpPr>
        <p:spPr>
          <a:xfrm>
            <a:off x="9156333" y="6002229"/>
            <a:ext cx="78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&gt; 90</a:t>
            </a:r>
            <a:r>
              <a:rPr lang="en-US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BE2377-1ED2-6D35-3599-34B6EE5E5C83}"/>
              </a:ext>
            </a:extLst>
          </p:cNvPr>
          <p:cNvSpPr txBox="1"/>
          <p:nvPr/>
        </p:nvSpPr>
        <p:spPr>
          <a:xfrm>
            <a:off x="11147253" y="5960470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r>
              <a:rPr lang="en-US" sz="1200" baseline="300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US" sz="1200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36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E9095-FF3B-9D00-874C-1D5E0E60A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First: </a:t>
            </a:r>
            <a:r>
              <a:rPr lang="en-US"/>
              <a:t>A General Survey of </a:t>
            </a:r>
            <a:r>
              <a:rPr lang="en-US" err="1"/>
              <a:t>Squigz</a:t>
            </a:r>
            <a:r>
              <a:rPr lang="en-US"/>
              <a:t> Wettability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DAE33-3FEF-FF0B-1BDA-F7BF4FA9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Experiments:</a:t>
            </a:r>
          </a:p>
          <a:p>
            <a:pPr lvl="1"/>
            <a:r>
              <a:rPr lang="en-US"/>
              <a:t>Unpolarized </a:t>
            </a:r>
          </a:p>
          <a:p>
            <a:pPr lvl="2"/>
            <a:r>
              <a:rPr lang="en-US"/>
              <a:t>400 – 927 nm</a:t>
            </a:r>
          </a:p>
          <a:p>
            <a:pPr lvl="1"/>
            <a:r>
              <a:rPr lang="en-US"/>
              <a:t>Vertically Polarized</a:t>
            </a:r>
          </a:p>
          <a:p>
            <a:pPr lvl="2"/>
            <a:r>
              <a:rPr lang="en-US"/>
              <a:t>400 – 927 nm</a:t>
            </a:r>
          </a:p>
          <a:p>
            <a:pPr lvl="1"/>
            <a:r>
              <a:rPr lang="en-US"/>
              <a:t>Dark Growth</a:t>
            </a:r>
          </a:p>
          <a:p>
            <a:pPr lvl="1"/>
            <a:endParaRPr lang="en-US"/>
          </a:p>
          <a:p>
            <a:r>
              <a:rPr lang="en-US"/>
              <a:t>Functionalization of each growth</a:t>
            </a:r>
          </a:p>
          <a:p>
            <a:pPr lvl="1"/>
            <a:r>
              <a:rPr lang="en-US"/>
              <a:t>With several non-polar and polar thiol-ligated compounds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ECB7E7-8FB7-C014-E7BE-73EACBF5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20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F3877-7CE8-BC55-57E9-8E782A52F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spectrum of achievable wettability in </a:t>
            </a:r>
            <a:r>
              <a:rPr lang="en-US" dirty="0" err="1"/>
              <a:t>squigz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3DF03-4973-CD48-B326-905A31EF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0E3E91E-1A2C-621F-449A-C4E8F3537FFE}"/>
              </a:ext>
            </a:extLst>
          </p:cNvPr>
          <p:cNvCxnSpPr>
            <a:cxnSpLocks/>
          </p:cNvCxnSpPr>
          <p:nvPr/>
        </p:nvCxnSpPr>
        <p:spPr>
          <a:xfrm>
            <a:off x="765313" y="1769165"/>
            <a:ext cx="6659217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E64A0E0-86FF-7EAF-323B-1DC4FCC87FDD}"/>
              </a:ext>
            </a:extLst>
          </p:cNvPr>
          <p:cNvCxnSpPr>
            <a:cxnSpLocks/>
          </p:cNvCxnSpPr>
          <p:nvPr/>
        </p:nvCxnSpPr>
        <p:spPr>
          <a:xfrm>
            <a:off x="2607365" y="3429000"/>
            <a:ext cx="6659217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760C5AD-4284-EC0E-C938-7F59E7756E2B}"/>
              </a:ext>
            </a:extLst>
          </p:cNvPr>
          <p:cNvCxnSpPr>
            <a:cxnSpLocks/>
          </p:cNvCxnSpPr>
          <p:nvPr/>
        </p:nvCxnSpPr>
        <p:spPr>
          <a:xfrm>
            <a:off x="5002823" y="5102087"/>
            <a:ext cx="6659217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C543FD7-E45C-2CDD-77B2-CA82DAF66BA3}"/>
              </a:ext>
            </a:extLst>
          </p:cNvPr>
          <p:cNvSpPr txBox="1"/>
          <p:nvPr/>
        </p:nvSpPr>
        <p:spPr>
          <a:xfrm>
            <a:off x="117805" y="604771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Hydrophillic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794D07-FB01-7830-32A9-45E513DFF84D}"/>
              </a:ext>
            </a:extLst>
          </p:cNvPr>
          <p:cNvSpPr txBox="1"/>
          <p:nvPr/>
        </p:nvSpPr>
        <p:spPr>
          <a:xfrm>
            <a:off x="10496550" y="604771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Hydrophobic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6AC0D9-6D81-134B-7632-D117BAD91588}"/>
              </a:ext>
            </a:extLst>
          </p:cNvPr>
          <p:cNvSpPr txBox="1"/>
          <p:nvPr/>
        </p:nvSpPr>
        <p:spPr>
          <a:xfrm>
            <a:off x="4040458" y="3549360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Dark Growth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A54AC0-76D8-EDE0-469C-B6E761555DAF}"/>
              </a:ext>
            </a:extLst>
          </p:cNvPr>
          <p:cNvSpPr txBox="1"/>
          <p:nvPr/>
        </p:nvSpPr>
        <p:spPr>
          <a:xfrm>
            <a:off x="6521435" y="5281022"/>
            <a:ext cx="1197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Dark Growth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non-polar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145EDF-C64B-0A99-4929-E39EEB3DF7B8}"/>
              </a:ext>
            </a:extLst>
          </p:cNvPr>
          <p:cNvSpPr txBox="1"/>
          <p:nvPr/>
        </p:nvSpPr>
        <p:spPr>
          <a:xfrm>
            <a:off x="1939717" y="1890980"/>
            <a:ext cx="942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Dark Growth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10C56B-6096-43FA-7F1C-9A1DACDC85CA}"/>
              </a:ext>
            </a:extLst>
          </p:cNvPr>
          <p:cNvSpPr txBox="1"/>
          <p:nvPr/>
        </p:nvSpPr>
        <p:spPr>
          <a:xfrm>
            <a:off x="2022441" y="3525671"/>
            <a:ext cx="13131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Unpolarized Growth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2AF3E4-0D6F-BB37-BD74-D223354C25D1}"/>
              </a:ext>
            </a:extLst>
          </p:cNvPr>
          <p:cNvSpPr txBox="1"/>
          <p:nvPr/>
        </p:nvSpPr>
        <p:spPr>
          <a:xfrm>
            <a:off x="202804" y="1872712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Unpolarized Growth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636400-E573-FA48-19DF-AE556BB006D6}"/>
              </a:ext>
            </a:extLst>
          </p:cNvPr>
          <p:cNvSpPr txBox="1"/>
          <p:nvPr/>
        </p:nvSpPr>
        <p:spPr>
          <a:xfrm>
            <a:off x="4357387" y="5281022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Unpolarized Growth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non-polar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47E125-4388-94F5-3452-94478011049B}"/>
              </a:ext>
            </a:extLst>
          </p:cNvPr>
          <p:cNvSpPr txBox="1"/>
          <p:nvPr/>
        </p:nvSpPr>
        <p:spPr>
          <a:xfrm>
            <a:off x="8497956" y="3532481"/>
            <a:ext cx="19287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800 nm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69F7186-3B47-C7DC-CAB5-CAF8FA1D8DF5}"/>
              </a:ext>
            </a:extLst>
          </p:cNvPr>
          <p:cNvSpPr txBox="1"/>
          <p:nvPr/>
        </p:nvSpPr>
        <p:spPr>
          <a:xfrm>
            <a:off x="6096000" y="3535776"/>
            <a:ext cx="19287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927 nm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BECA2D-BFDB-D478-E09A-CB459ADBAE79}"/>
              </a:ext>
            </a:extLst>
          </p:cNvPr>
          <p:cNvSpPr txBox="1"/>
          <p:nvPr/>
        </p:nvSpPr>
        <p:spPr>
          <a:xfrm>
            <a:off x="10241783" y="5251733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800 nm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non-polar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E588D0-8298-0577-ABC6-3030555B9DFF}"/>
              </a:ext>
            </a:extLst>
          </p:cNvPr>
          <p:cNvSpPr txBox="1"/>
          <p:nvPr/>
        </p:nvSpPr>
        <p:spPr>
          <a:xfrm>
            <a:off x="6460163" y="1882325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800 nm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6F29B4-BCFB-8098-9E58-8FB7C453F7C3}"/>
              </a:ext>
            </a:extLst>
          </p:cNvPr>
          <p:cNvSpPr txBox="1"/>
          <p:nvPr/>
        </p:nvSpPr>
        <p:spPr>
          <a:xfrm>
            <a:off x="8133465" y="5251733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927 nm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non-polar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2BD2BF-161B-D119-68C8-B4F600088843}"/>
              </a:ext>
            </a:extLst>
          </p:cNvPr>
          <p:cNvSpPr txBox="1"/>
          <p:nvPr/>
        </p:nvSpPr>
        <p:spPr>
          <a:xfrm>
            <a:off x="3978902" y="1877644"/>
            <a:ext cx="19287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Vert. Polarized Growth 927 nm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w/ polar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func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5298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D71AB-3C5E-BD6E-F182-4CFC905AD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1: Lincoln Logs and the Wenzel State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3F445-CF2C-5F52-7067-5FD53C9D4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4" name="Content Placeholder 13" descr="Close-up of a close-up of a structure&#10;&#10;Description automatically generated">
            <a:extLst>
              <a:ext uri="{FF2B5EF4-FFF2-40B4-BE49-F238E27FC236}">
                <a16:creationId xmlns:a16="http://schemas.microsoft.com/office/drawing/2014/main" id="{05023284-1C6B-6640-0BB9-E653F750A3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51709"/>
          <a:stretch/>
        </p:blipFill>
        <p:spPr>
          <a:xfrm>
            <a:off x="5819370" y="1477662"/>
            <a:ext cx="2750474" cy="4157854"/>
          </a:xfrm>
        </p:spPr>
      </p:pic>
      <p:pic>
        <p:nvPicPr>
          <p:cNvPr id="15" name="Content Placeholder 13" descr="Close-up of a close-up of a structure&#10;&#10;Description automatically generated">
            <a:extLst>
              <a:ext uri="{FF2B5EF4-FFF2-40B4-BE49-F238E27FC236}">
                <a16:creationId xmlns:a16="http://schemas.microsoft.com/office/drawing/2014/main" id="{7E865F33-71D7-2C7F-985E-4E14A2FAF7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51" t="1279" r="-4140" b="-1279"/>
          <a:stretch/>
        </p:blipFill>
        <p:spPr>
          <a:xfrm>
            <a:off x="8867554" y="1530827"/>
            <a:ext cx="2938314" cy="41578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48366B5-68FE-3BA2-E27D-FA53B0EFC121}"/>
              </a:ext>
            </a:extLst>
          </p:cNvPr>
          <p:cNvSpPr txBox="1"/>
          <p:nvPr/>
        </p:nvSpPr>
        <p:spPr>
          <a:xfrm>
            <a:off x="5920718" y="5688681"/>
            <a:ext cx="18261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Sadtler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et al.,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PNAS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pic>
        <p:nvPicPr>
          <p:cNvPr id="18" name="Picture 17" descr="A white circle with black text&#10;&#10;Description automatically generated">
            <a:extLst>
              <a:ext uri="{FF2B5EF4-FFF2-40B4-BE49-F238E27FC236}">
                <a16:creationId xmlns:a16="http://schemas.microsoft.com/office/drawing/2014/main" id="{4781243F-FFAC-E9F4-1841-EB08384150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89"/>
          <a:stretch/>
        </p:blipFill>
        <p:spPr>
          <a:xfrm>
            <a:off x="1309710" y="2251426"/>
            <a:ext cx="3530600" cy="261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23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B089A-35D1-5714-0D5A-B4089ECBA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2: Selective Chemical Etching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4558-C24D-CEFA-BE6A-E0B74CEE4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Selectively deposit different metals on tips and sides of </a:t>
            </a:r>
            <a:r>
              <a:rPr lang="en-US" dirty="0" err="1"/>
              <a:t>squigz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Two different materials = two separate wetting environments</a:t>
            </a:r>
          </a:p>
          <a:p>
            <a:pPr lvl="2"/>
            <a:r>
              <a:rPr lang="en-US" dirty="0"/>
              <a:t>How would that affect the movement of water on the surface?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9BC07-EC71-3415-D48E-80DCFAE6C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7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AD65E-9F1B-057B-C498-FFF2A2195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3: Locking and Pinning with Tilted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A47AE-30F5-041F-1958-6C4967A4D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Sarah has done some preliminary measurements</a:t>
            </a:r>
          </a:p>
          <a:p>
            <a:pPr lvl="1"/>
            <a:r>
              <a:rPr lang="en-US" dirty="0"/>
              <a:t>Did not achieve locking and pinning </a:t>
            </a:r>
          </a:p>
          <a:p>
            <a:endParaRPr lang="en-US" dirty="0"/>
          </a:p>
          <a:p>
            <a:r>
              <a:rPr lang="en-US" dirty="0"/>
              <a:t>If the surface hydrophilicity can be changed, the Wenzel state may be accessible, which could allow for locking and pinning</a:t>
            </a:r>
          </a:p>
          <a:p>
            <a:endParaRPr lang="en-US" dirty="0"/>
          </a:p>
          <a:p>
            <a:r>
              <a:rPr lang="en-US" dirty="0"/>
              <a:t>While it has been published in other structures, </a:t>
            </a:r>
            <a:r>
              <a:rPr lang="en-US" dirty="0" err="1"/>
              <a:t>squigz</a:t>
            </a:r>
            <a:r>
              <a:rPr lang="en-US" dirty="0"/>
              <a:t> are faster, cheaper, and easier to reproduce and scale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39DAD-94FD-B8A9-71DF-D640E9945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56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D895D-A8C1-853A-9E19-9C742E0DE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</a:t>
            </a:r>
            <a:r>
              <a:rPr lang="en-US"/>
              <a:t>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12C1A-92FD-BE7F-87EC-01D56BDAC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0508"/>
            <a:ext cx="10972800" cy="4639842"/>
          </a:xfrm>
        </p:spPr>
        <p:txBody>
          <a:bodyPr/>
          <a:lstStyle/>
          <a:p>
            <a:r>
              <a:rPr lang="en-US"/>
              <a:t>Patterned Growth with DMD (digital mirror device), as previously presented</a:t>
            </a:r>
          </a:p>
          <a:p>
            <a:endParaRPr lang="en-US"/>
          </a:p>
          <a:p>
            <a:r>
              <a:rPr lang="en-US"/>
              <a:t>Patterning with 2 separate growths that have distinct wetting ability can have numerous effects</a:t>
            </a:r>
          </a:p>
          <a:p>
            <a:pPr lvl="1"/>
            <a:r>
              <a:rPr lang="en-US"/>
              <a:t>Guiding of water along surface</a:t>
            </a:r>
          </a:p>
          <a:p>
            <a:pPr lvl="1"/>
            <a:r>
              <a:rPr lang="en-US"/>
              <a:t>Anti-fogging possibility if </a:t>
            </a:r>
            <a:r>
              <a:rPr lang="en-US" err="1"/>
              <a:t>hydrophyllic</a:t>
            </a:r>
            <a:r>
              <a:rPr lang="en-US"/>
              <a:t> and hydrophobic surfaces </a:t>
            </a:r>
            <a:r>
              <a:rPr lang="en-US" dirty="0" err="1"/>
              <a:t>exis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C66DC-5804-CB65-580F-FD3A6DED3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87AD-F8DC-4BD7-8D68-44182A311BF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0">
          <a:solidFill>
            <a:schemeClr val="bg1"/>
          </a:solidFill>
          <a:prstDash val="sysDash"/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 140b Week 4 </Template>
  <TotalTime>0</TotalTime>
  <Words>366</Words>
  <Application>Microsoft Office PowerPoint</Application>
  <PresentationFormat>Widescreen</PresentationFormat>
  <Paragraphs>73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Wetting: Research Ideas and Direction</vt:lpstr>
      <vt:lpstr>What’s Been Done?</vt:lpstr>
      <vt:lpstr>First: A General Survey of Squigz Wettability</vt:lpstr>
      <vt:lpstr>A spectrum of achievable wettability in squigz</vt:lpstr>
      <vt:lpstr>Idea 1: Lincoln Logs and the Wenzel State</vt:lpstr>
      <vt:lpstr>Idea 2: Selective Chemical Etching</vt:lpstr>
      <vt:lpstr>Idea 3: Locking and Pinning with Tilted Growth</vt:lpstr>
      <vt:lpstr>Long Term?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Light-guided electrodeposition of non-noble catalyst patterns for photoelectrochemical hydrogen evolution</dc:title>
  <dc:creator>Readi-Brown, Zoe E.</dc:creator>
  <cp:lastModifiedBy>Carim, Azhar I.</cp:lastModifiedBy>
  <cp:revision>1</cp:revision>
  <cp:lastPrinted>2012-04-08T15:58:37Z</cp:lastPrinted>
  <dcterms:created xsi:type="dcterms:W3CDTF">2024-04-27T01:30:00Z</dcterms:created>
  <dcterms:modified xsi:type="dcterms:W3CDTF">2024-05-24T23:16:25Z</dcterms:modified>
</cp:coreProperties>
</file>