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Default Extension="tiff" ContentType="image/tiff"/>
  <Default Extension="tif" ContentType="image/tiff"/>
  <Default Extension="avi" ContentType="video/x-msvide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60" r:id="rId1"/>
  </p:sldMasterIdLst>
  <p:notesMasterIdLst>
    <p:notesMasterId r:id="rId14"/>
  </p:notesMasterIdLst>
  <p:handoutMasterIdLst>
    <p:handoutMasterId r:id="rId15"/>
  </p:handoutMasterIdLst>
  <p:sldIdLst>
    <p:sldId id="300" r:id="rId2"/>
    <p:sldId id="314" r:id="rId3"/>
    <p:sldId id="303" r:id="rId4"/>
    <p:sldId id="312" r:id="rId5"/>
    <p:sldId id="315" r:id="rId6"/>
    <p:sldId id="316" r:id="rId7"/>
    <p:sldId id="317" r:id="rId8"/>
    <p:sldId id="318" r:id="rId9"/>
    <p:sldId id="319" r:id="rId10"/>
    <p:sldId id="320" r:id="rId11"/>
    <p:sldId id="321" r:id="rId12"/>
    <p:sldId id="322" r:id="rId1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2841" autoAdjust="0"/>
  </p:normalViewPr>
  <p:slideViewPr>
    <p:cSldViewPr snapToGrid="0" snapToObjects="1">
      <p:cViewPr varScale="1">
        <p:scale>
          <a:sx n="130" d="100"/>
          <a:sy n="130" d="100"/>
        </p:scale>
        <p:origin x="144" y="18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A3B819-7874-5F45-A969-E0F691F3EC27}" type="doc">
      <dgm:prSet loTypeId="urn:microsoft.com/office/officeart/2005/8/layout/cycle1" loCatId="" qsTypeId="urn:microsoft.com/office/officeart/2005/8/quickstyle/simple4" qsCatId="simple" csTypeId="urn:microsoft.com/office/officeart/2005/8/colors/accent1_2" csCatId="accent1" phldr="1"/>
      <dgm:spPr/>
      <dgm:t>
        <a:bodyPr/>
        <a:lstStyle/>
        <a:p>
          <a:endParaRPr lang="en-US"/>
        </a:p>
      </dgm:t>
    </dgm:pt>
    <dgm:pt modelId="{04A1D770-CADE-B34B-9E66-05ED92878B0A}">
      <dgm:prSet phldrT="[Text]" custT="1"/>
      <dgm:spPr/>
      <dgm:t>
        <a:bodyPr/>
        <a:lstStyle/>
        <a:p>
          <a:r>
            <a:rPr lang="en-US" sz="4400" dirty="0" smtClean="0"/>
            <a:t>Monte Carlo</a:t>
          </a:r>
          <a:endParaRPr lang="en-US" sz="4400" dirty="0"/>
        </a:p>
      </dgm:t>
    </dgm:pt>
    <dgm:pt modelId="{9BD97704-BCA1-D44E-B133-1D3766C4A7C9}" type="parTrans" cxnId="{103C502E-412E-974E-A960-0887A5314B5C}">
      <dgm:prSet/>
      <dgm:spPr/>
      <dgm:t>
        <a:bodyPr/>
        <a:lstStyle/>
        <a:p>
          <a:endParaRPr lang="en-US"/>
        </a:p>
      </dgm:t>
    </dgm:pt>
    <dgm:pt modelId="{17D26C7F-7DCD-844F-ACE8-99CD4D4F1808}" type="sibTrans" cxnId="{103C502E-412E-974E-A960-0887A5314B5C}">
      <dgm:prSet/>
      <dgm:spPr/>
      <dgm:t>
        <a:bodyPr/>
        <a:lstStyle/>
        <a:p>
          <a:endParaRPr lang="en-US"/>
        </a:p>
      </dgm:t>
    </dgm:pt>
    <dgm:pt modelId="{AE904B09-9626-F04E-8A13-D3A72FC91395}">
      <dgm:prSet phldrT="[Text]" custT="1"/>
      <dgm:spPr/>
      <dgm:t>
        <a:bodyPr/>
        <a:lstStyle/>
        <a:p>
          <a:r>
            <a:rPr lang="en-US" sz="4400" dirty="0" smtClean="0"/>
            <a:t>FDTD</a:t>
          </a:r>
        </a:p>
      </dgm:t>
    </dgm:pt>
    <dgm:pt modelId="{A43683FE-9113-3845-A639-CCB6DA5583D6}" type="parTrans" cxnId="{5E8F0FFB-B1A2-9B44-B359-A258041B3F3F}">
      <dgm:prSet/>
      <dgm:spPr/>
      <dgm:t>
        <a:bodyPr/>
        <a:lstStyle/>
        <a:p>
          <a:endParaRPr lang="en-US"/>
        </a:p>
      </dgm:t>
    </dgm:pt>
    <dgm:pt modelId="{6BA64F20-BC7F-C14A-A536-D1B2AFFF7A0D}" type="sibTrans" cxnId="{5E8F0FFB-B1A2-9B44-B359-A258041B3F3F}">
      <dgm:prSet/>
      <dgm:spPr/>
      <dgm:t>
        <a:bodyPr/>
        <a:lstStyle/>
        <a:p>
          <a:endParaRPr lang="en-US"/>
        </a:p>
      </dgm:t>
    </dgm:pt>
    <dgm:pt modelId="{3C36EC14-E17D-5441-BEEB-6DF478108EDF}" type="pres">
      <dgm:prSet presAssocID="{24A3B819-7874-5F45-A969-E0F691F3EC27}" presName="cycle" presStyleCnt="0">
        <dgm:presLayoutVars>
          <dgm:dir/>
          <dgm:resizeHandles val="exact"/>
        </dgm:presLayoutVars>
      </dgm:prSet>
      <dgm:spPr/>
      <dgm:t>
        <a:bodyPr/>
        <a:lstStyle/>
        <a:p>
          <a:endParaRPr lang="en-US"/>
        </a:p>
      </dgm:t>
    </dgm:pt>
    <dgm:pt modelId="{ECC4E668-DD1C-7B4E-BD19-C7FA523AD7E2}" type="pres">
      <dgm:prSet presAssocID="{04A1D770-CADE-B34B-9E66-05ED92878B0A}" presName="dummy" presStyleCnt="0"/>
      <dgm:spPr/>
    </dgm:pt>
    <dgm:pt modelId="{97A13C4F-9689-6A41-BD54-810A897DB0FD}" type="pres">
      <dgm:prSet presAssocID="{04A1D770-CADE-B34B-9E66-05ED92878B0A}" presName="node" presStyleLbl="revTx" presStyleIdx="0" presStyleCnt="2" custScaleX="136187">
        <dgm:presLayoutVars>
          <dgm:bulletEnabled val="1"/>
        </dgm:presLayoutVars>
      </dgm:prSet>
      <dgm:spPr/>
      <dgm:t>
        <a:bodyPr/>
        <a:lstStyle/>
        <a:p>
          <a:endParaRPr lang="en-US"/>
        </a:p>
      </dgm:t>
    </dgm:pt>
    <dgm:pt modelId="{6D66315F-E33F-524C-9EC0-5B63E6277277}" type="pres">
      <dgm:prSet presAssocID="{17D26C7F-7DCD-844F-ACE8-99CD4D4F1808}" presName="sibTrans" presStyleLbl="node1" presStyleIdx="0" presStyleCnt="2"/>
      <dgm:spPr/>
      <dgm:t>
        <a:bodyPr/>
        <a:lstStyle/>
        <a:p>
          <a:endParaRPr lang="en-US"/>
        </a:p>
      </dgm:t>
    </dgm:pt>
    <dgm:pt modelId="{A948C392-04BD-CE43-8F01-3ADD61321908}" type="pres">
      <dgm:prSet presAssocID="{AE904B09-9626-F04E-8A13-D3A72FC91395}" presName="dummy" presStyleCnt="0"/>
      <dgm:spPr/>
    </dgm:pt>
    <dgm:pt modelId="{0F99FE1B-5740-834E-8DE4-46BCD041EE85}" type="pres">
      <dgm:prSet presAssocID="{AE904B09-9626-F04E-8A13-D3A72FC91395}" presName="node" presStyleLbl="revTx" presStyleIdx="1" presStyleCnt="2" custScaleX="123414">
        <dgm:presLayoutVars>
          <dgm:bulletEnabled val="1"/>
        </dgm:presLayoutVars>
      </dgm:prSet>
      <dgm:spPr/>
      <dgm:t>
        <a:bodyPr/>
        <a:lstStyle/>
        <a:p>
          <a:endParaRPr lang="en-US"/>
        </a:p>
      </dgm:t>
    </dgm:pt>
    <dgm:pt modelId="{499EB925-E127-8F4D-AA80-ED6AD19323FD}" type="pres">
      <dgm:prSet presAssocID="{6BA64F20-BC7F-C14A-A536-D1B2AFFF7A0D}" presName="sibTrans" presStyleLbl="node1" presStyleIdx="1" presStyleCnt="2"/>
      <dgm:spPr/>
      <dgm:t>
        <a:bodyPr/>
        <a:lstStyle/>
        <a:p>
          <a:endParaRPr lang="en-US"/>
        </a:p>
      </dgm:t>
    </dgm:pt>
  </dgm:ptLst>
  <dgm:cxnLst>
    <dgm:cxn modelId="{46C2F32B-90DB-434B-80D9-1613D8E745B1}" type="presOf" srcId="{24A3B819-7874-5F45-A969-E0F691F3EC27}" destId="{3C36EC14-E17D-5441-BEEB-6DF478108EDF}" srcOrd="0" destOrd="0" presId="urn:microsoft.com/office/officeart/2005/8/layout/cycle1"/>
    <dgm:cxn modelId="{5E8F0FFB-B1A2-9B44-B359-A258041B3F3F}" srcId="{24A3B819-7874-5F45-A969-E0F691F3EC27}" destId="{AE904B09-9626-F04E-8A13-D3A72FC91395}" srcOrd="1" destOrd="0" parTransId="{A43683FE-9113-3845-A639-CCB6DA5583D6}" sibTransId="{6BA64F20-BC7F-C14A-A536-D1B2AFFF7A0D}"/>
    <dgm:cxn modelId="{CD8EFE43-944B-2F43-B366-0BF302F519C1}" type="presOf" srcId="{6BA64F20-BC7F-C14A-A536-D1B2AFFF7A0D}" destId="{499EB925-E127-8F4D-AA80-ED6AD19323FD}" srcOrd="0" destOrd="0" presId="urn:microsoft.com/office/officeart/2005/8/layout/cycle1"/>
    <dgm:cxn modelId="{2D33D040-31CC-2D4C-9AAE-D1A1A8CEE378}" type="presOf" srcId="{17D26C7F-7DCD-844F-ACE8-99CD4D4F1808}" destId="{6D66315F-E33F-524C-9EC0-5B63E6277277}" srcOrd="0" destOrd="0" presId="urn:microsoft.com/office/officeart/2005/8/layout/cycle1"/>
    <dgm:cxn modelId="{103C502E-412E-974E-A960-0887A5314B5C}" srcId="{24A3B819-7874-5F45-A969-E0F691F3EC27}" destId="{04A1D770-CADE-B34B-9E66-05ED92878B0A}" srcOrd="0" destOrd="0" parTransId="{9BD97704-BCA1-D44E-B133-1D3766C4A7C9}" sibTransId="{17D26C7F-7DCD-844F-ACE8-99CD4D4F1808}"/>
    <dgm:cxn modelId="{B9108C2D-5A8A-664E-9D48-4C989998E530}" type="presOf" srcId="{04A1D770-CADE-B34B-9E66-05ED92878B0A}" destId="{97A13C4F-9689-6A41-BD54-810A897DB0FD}" srcOrd="0" destOrd="0" presId="urn:microsoft.com/office/officeart/2005/8/layout/cycle1"/>
    <dgm:cxn modelId="{F55F8004-1BBB-C942-BFDB-20C9D44F4FBD}" type="presOf" srcId="{AE904B09-9626-F04E-8A13-D3A72FC91395}" destId="{0F99FE1B-5740-834E-8DE4-46BCD041EE85}" srcOrd="0" destOrd="0" presId="urn:microsoft.com/office/officeart/2005/8/layout/cycle1"/>
    <dgm:cxn modelId="{BA110430-6A9C-5F4C-A09F-EDA35021035A}" type="presParOf" srcId="{3C36EC14-E17D-5441-BEEB-6DF478108EDF}" destId="{ECC4E668-DD1C-7B4E-BD19-C7FA523AD7E2}" srcOrd="0" destOrd="0" presId="urn:microsoft.com/office/officeart/2005/8/layout/cycle1"/>
    <dgm:cxn modelId="{7301B22E-1235-BB4E-953C-B3FEC032728B}" type="presParOf" srcId="{3C36EC14-E17D-5441-BEEB-6DF478108EDF}" destId="{97A13C4F-9689-6A41-BD54-810A897DB0FD}" srcOrd="1" destOrd="0" presId="urn:microsoft.com/office/officeart/2005/8/layout/cycle1"/>
    <dgm:cxn modelId="{CDC81CEF-326B-B741-B924-F978879AFC98}" type="presParOf" srcId="{3C36EC14-E17D-5441-BEEB-6DF478108EDF}" destId="{6D66315F-E33F-524C-9EC0-5B63E6277277}" srcOrd="2" destOrd="0" presId="urn:microsoft.com/office/officeart/2005/8/layout/cycle1"/>
    <dgm:cxn modelId="{C520C38F-1415-D745-9A66-CDA6DEF2F070}" type="presParOf" srcId="{3C36EC14-E17D-5441-BEEB-6DF478108EDF}" destId="{A948C392-04BD-CE43-8F01-3ADD61321908}" srcOrd="3" destOrd="0" presId="urn:microsoft.com/office/officeart/2005/8/layout/cycle1"/>
    <dgm:cxn modelId="{BC89034D-30A3-1648-942D-AC54BC4A78B7}" type="presParOf" srcId="{3C36EC14-E17D-5441-BEEB-6DF478108EDF}" destId="{0F99FE1B-5740-834E-8DE4-46BCD041EE85}" srcOrd="4" destOrd="0" presId="urn:microsoft.com/office/officeart/2005/8/layout/cycle1"/>
    <dgm:cxn modelId="{923ACEAC-BA7E-6349-BA8D-2810F0419C53}" type="presParOf" srcId="{3C36EC14-E17D-5441-BEEB-6DF478108EDF}" destId="{499EB925-E127-8F4D-AA80-ED6AD19323FD}" srcOrd="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4A3B819-7874-5F45-A969-E0F691F3EC27}" type="doc">
      <dgm:prSet loTypeId="urn:microsoft.com/office/officeart/2005/8/layout/cycle1" loCatId="" qsTypeId="urn:microsoft.com/office/officeart/2005/8/quickstyle/simple4" qsCatId="simple" csTypeId="urn:microsoft.com/office/officeart/2005/8/colors/accent1_2" csCatId="accent1" phldr="1"/>
      <dgm:spPr/>
      <dgm:t>
        <a:bodyPr/>
        <a:lstStyle/>
        <a:p>
          <a:endParaRPr lang="en-US"/>
        </a:p>
      </dgm:t>
    </dgm:pt>
    <dgm:pt modelId="{04A1D770-CADE-B34B-9E66-05ED92878B0A}">
      <dgm:prSet phldrT="[Text]" custT="1"/>
      <dgm:spPr/>
      <dgm:t>
        <a:bodyPr/>
        <a:lstStyle/>
        <a:p>
          <a:r>
            <a:rPr lang="en-US" sz="4400" dirty="0" smtClean="0"/>
            <a:t>Monte Carlo</a:t>
          </a:r>
          <a:endParaRPr lang="en-US" sz="4400" dirty="0"/>
        </a:p>
      </dgm:t>
    </dgm:pt>
    <dgm:pt modelId="{9BD97704-BCA1-D44E-B133-1D3766C4A7C9}" type="parTrans" cxnId="{103C502E-412E-974E-A960-0887A5314B5C}">
      <dgm:prSet/>
      <dgm:spPr/>
      <dgm:t>
        <a:bodyPr/>
        <a:lstStyle/>
        <a:p>
          <a:endParaRPr lang="en-US"/>
        </a:p>
      </dgm:t>
    </dgm:pt>
    <dgm:pt modelId="{17D26C7F-7DCD-844F-ACE8-99CD4D4F1808}" type="sibTrans" cxnId="{103C502E-412E-974E-A960-0887A5314B5C}">
      <dgm:prSet/>
      <dgm:spPr>
        <a:solidFill>
          <a:schemeClr val="tx1"/>
        </a:solidFill>
      </dgm:spPr>
      <dgm:t>
        <a:bodyPr/>
        <a:lstStyle/>
        <a:p>
          <a:endParaRPr lang="en-US"/>
        </a:p>
      </dgm:t>
    </dgm:pt>
    <dgm:pt modelId="{AE904B09-9626-F04E-8A13-D3A72FC91395}">
      <dgm:prSet phldrT="[Text]" custT="1"/>
      <dgm:spPr/>
      <dgm:t>
        <a:bodyPr/>
        <a:lstStyle/>
        <a:p>
          <a:r>
            <a:rPr lang="en-US" sz="4400" dirty="0" smtClean="0"/>
            <a:t>FDTD</a:t>
          </a:r>
        </a:p>
      </dgm:t>
    </dgm:pt>
    <dgm:pt modelId="{A43683FE-9113-3845-A639-CCB6DA5583D6}" type="parTrans" cxnId="{5E8F0FFB-B1A2-9B44-B359-A258041B3F3F}">
      <dgm:prSet/>
      <dgm:spPr/>
      <dgm:t>
        <a:bodyPr/>
        <a:lstStyle/>
        <a:p>
          <a:endParaRPr lang="en-US"/>
        </a:p>
      </dgm:t>
    </dgm:pt>
    <dgm:pt modelId="{6BA64F20-BC7F-C14A-A536-D1B2AFFF7A0D}" type="sibTrans" cxnId="{5E8F0FFB-B1A2-9B44-B359-A258041B3F3F}">
      <dgm:prSet/>
      <dgm:spPr>
        <a:solidFill>
          <a:srgbClr val="000000"/>
        </a:solidFill>
      </dgm:spPr>
      <dgm:t>
        <a:bodyPr/>
        <a:lstStyle/>
        <a:p>
          <a:endParaRPr lang="en-US"/>
        </a:p>
      </dgm:t>
    </dgm:pt>
    <dgm:pt modelId="{3C36EC14-E17D-5441-BEEB-6DF478108EDF}" type="pres">
      <dgm:prSet presAssocID="{24A3B819-7874-5F45-A969-E0F691F3EC27}" presName="cycle" presStyleCnt="0">
        <dgm:presLayoutVars>
          <dgm:dir/>
          <dgm:resizeHandles val="exact"/>
        </dgm:presLayoutVars>
      </dgm:prSet>
      <dgm:spPr/>
      <dgm:t>
        <a:bodyPr/>
        <a:lstStyle/>
        <a:p>
          <a:endParaRPr lang="en-US"/>
        </a:p>
      </dgm:t>
    </dgm:pt>
    <dgm:pt modelId="{ECC4E668-DD1C-7B4E-BD19-C7FA523AD7E2}" type="pres">
      <dgm:prSet presAssocID="{04A1D770-CADE-B34B-9E66-05ED92878B0A}" presName="dummy" presStyleCnt="0"/>
      <dgm:spPr/>
    </dgm:pt>
    <dgm:pt modelId="{97A13C4F-9689-6A41-BD54-810A897DB0FD}" type="pres">
      <dgm:prSet presAssocID="{04A1D770-CADE-B34B-9E66-05ED92878B0A}" presName="node" presStyleLbl="revTx" presStyleIdx="0" presStyleCnt="2" custScaleX="136187">
        <dgm:presLayoutVars>
          <dgm:bulletEnabled val="1"/>
        </dgm:presLayoutVars>
      </dgm:prSet>
      <dgm:spPr/>
      <dgm:t>
        <a:bodyPr/>
        <a:lstStyle/>
        <a:p>
          <a:endParaRPr lang="en-US"/>
        </a:p>
      </dgm:t>
    </dgm:pt>
    <dgm:pt modelId="{6D66315F-E33F-524C-9EC0-5B63E6277277}" type="pres">
      <dgm:prSet presAssocID="{17D26C7F-7DCD-844F-ACE8-99CD4D4F1808}" presName="sibTrans" presStyleLbl="node1" presStyleIdx="0" presStyleCnt="2"/>
      <dgm:spPr/>
      <dgm:t>
        <a:bodyPr/>
        <a:lstStyle/>
        <a:p>
          <a:endParaRPr lang="en-US"/>
        </a:p>
      </dgm:t>
    </dgm:pt>
    <dgm:pt modelId="{A948C392-04BD-CE43-8F01-3ADD61321908}" type="pres">
      <dgm:prSet presAssocID="{AE904B09-9626-F04E-8A13-D3A72FC91395}" presName="dummy" presStyleCnt="0"/>
      <dgm:spPr/>
    </dgm:pt>
    <dgm:pt modelId="{0F99FE1B-5740-834E-8DE4-46BCD041EE85}" type="pres">
      <dgm:prSet presAssocID="{AE904B09-9626-F04E-8A13-D3A72FC91395}" presName="node" presStyleLbl="revTx" presStyleIdx="1" presStyleCnt="2" custScaleX="123414">
        <dgm:presLayoutVars>
          <dgm:bulletEnabled val="1"/>
        </dgm:presLayoutVars>
      </dgm:prSet>
      <dgm:spPr/>
      <dgm:t>
        <a:bodyPr/>
        <a:lstStyle/>
        <a:p>
          <a:endParaRPr lang="en-US"/>
        </a:p>
      </dgm:t>
    </dgm:pt>
    <dgm:pt modelId="{499EB925-E127-8F4D-AA80-ED6AD19323FD}" type="pres">
      <dgm:prSet presAssocID="{6BA64F20-BC7F-C14A-A536-D1B2AFFF7A0D}" presName="sibTrans" presStyleLbl="node1" presStyleIdx="1" presStyleCnt="2"/>
      <dgm:spPr/>
      <dgm:t>
        <a:bodyPr/>
        <a:lstStyle/>
        <a:p>
          <a:endParaRPr lang="en-US"/>
        </a:p>
      </dgm:t>
    </dgm:pt>
  </dgm:ptLst>
  <dgm:cxnLst>
    <dgm:cxn modelId="{DEB7AD57-32B4-4F65-AA81-69A6EEDE6892}" type="presOf" srcId="{17D26C7F-7DCD-844F-ACE8-99CD4D4F1808}" destId="{6D66315F-E33F-524C-9EC0-5B63E6277277}" srcOrd="0" destOrd="0" presId="urn:microsoft.com/office/officeart/2005/8/layout/cycle1"/>
    <dgm:cxn modelId="{5E8F0FFB-B1A2-9B44-B359-A258041B3F3F}" srcId="{24A3B819-7874-5F45-A969-E0F691F3EC27}" destId="{AE904B09-9626-F04E-8A13-D3A72FC91395}" srcOrd="1" destOrd="0" parTransId="{A43683FE-9113-3845-A639-CCB6DA5583D6}" sibTransId="{6BA64F20-BC7F-C14A-A536-D1B2AFFF7A0D}"/>
    <dgm:cxn modelId="{103C502E-412E-974E-A960-0887A5314B5C}" srcId="{24A3B819-7874-5F45-A969-E0F691F3EC27}" destId="{04A1D770-CADE-B34B-9E66-05ED92878B0A}" srcOrd="0" destOrd="0" parTransId="{9BD97704-BCA1-D44E-B133-1D3766C4A7C9}" sibTransId="{17D26C7F-7DCD-844F-ACE8-99CD4D4F1808}"/>
    <dgm:cxn modelId="{FBF17677-9E02-4FD1-B360-DF232777437B}" type="presOf" srcId="{6BA64F20-BC7F-C14A-A536-D1B2AFFF7A0D}" destId="{499EB925-E127-8F4D-AA80-ED6AD19323FD}" srcOrd="0" destOrd="0" presId="urn:microsoft.com/office/officeart/2005/8/layout/cycle1"/>
    <dgm:cxn modelId="{502657AA-53CE-4FE6-AE76-94C9A1BED8A0}" type="presOf" srcId="{AE904B09-9626-F04E-8A13-D3A72FC91395}" destId="{0F99FE1B-5740-834E-8DE4-46BCD041EE85}" srcOrd="0" destOrd="0" presId="urn:microsoft.com/office/officeart/2005/8/layout/cycle1"/>
    <dgm:cxn modelId="{78614EC7-E5F0-4268-9010-FC29EECB18D0}" type="presOf" srcId="{04A1D770-CADE-B34B-9E66-05ED92878B0A}" destId="{97A13C4F-9689-6A41-BD54-810A897DB0FD}" srcOrd="0" destOrd="0" presId="urn:microsoft.com/office/officeart/2005/8/layout/cycle1"/>
    <dgm:cxn modelId="{0744F777-30B5-4673-83A4-F6710FE358BE}" type="presOf" srcId="{24A3B819-7874-5F45-A969-E0F691F3EC27}" destId="{3C36EC14-E17D-5441-BEEB-6DF478108EDF}" srcOrd="0" destOrd="0" presId="urn:microsoft.com/office/officeart/2005/8/layout/cycle1"/>
    <dgm:cxn modelId="{2F44F9CE-468E-437A-874A-8CFEDB3EF2DB}" type="presParOf" srcId="{3C36EC14-E17D-5441-BEEB-6DF478108EDF}" destId="{ECC4E668-DD1C-7B4E-BD19-C7FA523AD7E2}" srcOrd="0" destOrd="0" presId="urn:microsoft.com/office/officeart/2005/8/layout/cycle1"/>
    <dgm:cxn modelId="{B6F2AEA0-6863-4D65-9F17-DAC06F27ADA7}" type="presParOf" srcId="{3C36EC14-E17D-5441-BEEB-6DF478108EDF}" destId="{97A13C4F-9689-6A41-BD54-810A897DB0FD}" srcOrd="1" destOrd="0" presId="urn:microsoft.com/office/officeart/2005/8/layout/cycle1"/>
    <dgm:cxn modelId="{A5E4D751-06D2-494D-A48E-43E762543BCA}" type="presParOf" srcId="{3C36EC14-E17D-5441-BEEB-6DF478108EDF}" destId="{6D66315F-E33F-524C-9EC0-5B63E6277277}" srcOrd="2" destOrd="0" presId="urn:microsoft.com/office/officeart/2005/8/layout/cycle1"/>
    <dgm:cxn modelId="{436F72C6-5803-4C6E-AD02-36BD67A6357D}" type="presParOf" srcId="{3C36EC14-E17D-5441-BEEB-6DF478108EDF}" destId="{A948C392-04BD-CE43-8F01-3ADD61321908}" srcOrd="3" destOrd="0" presId="urn:microsoft.com/office/officeart/2005/8/layout/cycle1"/>
    <dgm:cxn modelId="{FE8610C9-A208-45D8-BD65-D10B3DB01A47}" type="presParOf" srcId="{3C36EC14-E17D-5441-BEEB-6DF478108EDF}" destId="{0F99FE1B-5740-834E-8DE4-46BCD041EE85}" srcOrd="4" destOrd="0" presId="urn:microsoft.com/office/officeart/2005/8/layout/cycle1"/>
    <dgm:cxn modelId="{DF0E048E-FDD9-4C0D-AA4B-F84DF1AE42B7}" type="presParOf" srcId="{3C36EC14-E17D-5441-BEEB-6DF478108EDF}" destId="{499EB925-E127-8F4D-AA80-ED6AD19323FD}" srcOrd="5" destOrd="0" presId="urn:microsoft.com/office/officeart/2005/8/layout/cycle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A13C4F-9689-6A41-BD54-810A897DB0FD}">
      <dsp:nvSpPr>
        <dsp:cNvPr id="0" name=""/>
        <dsp:cNvSpPr/>
      </dsp:nvSpPr>
      <dsp:spPr>
        <a:xfrm>
          <a:off x="3624371" y="973361"/>
          <a:ext cx="2509686" cy="18428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880" tIns="55880" rIns="55880" bIns="55880" numCol="1" spcCol="1270" anchor="ctr" anchorCtr="0">
          <a:noAutofit/>
        </a:bodyPr>
        <a:lstStyle/>
        <a:p>
          <a:pPr lvl="0" algn="ctr" defTabSz="1955800">
            <a:lnSpc>
              <a:spcPct val="90000"/>
            </a:lnSpc>
            <a:spcBef>
              <a:spcPct val="0"/>
            </a:spcBef>
            <a:spcAft>
              <a:spcPct val="35000"/>
            </a:spcAft>
          </a:pPr>
          <a:r>
            <a:rPr lang="en-US" sz="4400" kern="1200" dirty="0" smtClean="0"/>
            <a:t>Monte Carlo</a:t>
          </a:r>
          <a:endParaRPr lang="en-US" sz="4400" kern="1200" dirty="0"/>
        </a:p>
      </dsp:txBody>
      <dsp:txXfrm>
        <a:off x="3624371" y="973361"/>
        <a:ext cx="2509686" cy="1842824"/>
      </dsp:txXfrm>
    </dsp:sp>
    <dsp:sp modelId="{6D66315F-E33F-524C-9EC0-5B63E6277277}">
      <dsp:nvSpPr>
        <dsp:cNvPr id="0" name=""/>
        <dsp:cNvSpPr/>
      </dsp:nvSpPr>
      <dsp:spPr>
        <a:xfrm>
          <a:off x="1475803" y="-1580"/>
          <a:ext cx="3792708" cy="3792708"/>
        </a:xfrm>
        <a:prstGeom prst="circularArrow">
          <a:avLst>
            <a:gd name="adj1" fmla="val 9475"/>
            <a:gd name="adj2" fmla="val 684224"/>
            <a:gd name="adj3" fmla="val 7854336"/>
            <a:gd name="adj4" fmla="val 2261440"/>
            <a:gd name="adj5" fmla="val 11054"/>
          </a:avLst>
        </a:prstGeom>
        <a:solidFill>
          <a:schemeClr val="tx1"/>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F99FE1B-5740-834E-8DE4-46BCD041EE85}">
      <dsp:nvSpPr>
        <dsp:cNvPr id="0" name=""/>
        <dsp:cNvSpPr/>
      </dsp:nvSpPr>
      <dsp:spPr>
        <a:xfrm>
          <a:off x="727948" y="973361"/>
          <a:ext cx="2274302" cy="18428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880" tIns="55880" rIns="55880" bIns="55880" numCol="1" spcCol="1270" anchor="ctr" anchorCtr="0">
          <a:noAutofit/>
        </a:bodyPr>
        <a:lstStyle/>
        <a:p>
          <a:pPr lvl="0" algn="ctr" defTabSz="1955800">
            <a:lnSpc>
              <a:spcPct val="90000"/>
            </a:lnSpc>
            <a:spcBef>
              <a:spcPct val="0"/>
            </a:spcBef>
            <a:spcAft>
              <a:spcPct val="35000"/>
            </a:spcAft>
          </a:pPr>
          <a:r>
            <a:rPr lang="en-US" sz="4400" kern="1200" dirty="0" smtClean="0"/>
            <a:t>FDTD</a:t>
          </a:r>
        </a:p>
      </dsp:txBody>
      <dsp:txXfrm>
        <a:off x="727948" y="973361"/>
        <a:ext cx="2274302" cy="1842824"/>
      </dsp:txXfrm>
    </dsp:sp>
    <dsp:sp modelId="{499EB925-E127-8F4D-AA80-ED6AD19323FD}">
      <dsp:nvSpPr>
        <dsp:cNvPr id="0" name=""/>
        <dsp:cNvSpPr/>
      </dsp:nvSpPr>
      <dsp:spPr>
        <a:xfrm>
          <a:off x="1475803" y="-1580"/>
          <a:ext cx="3792708" cy="3792708"/>
        </a:xfrm>
        <a:prstGeom prst="circularArrow">
          <a:avLst>
            <a:gd name="adj1" fmla="val 9475"/>
            <a:gd name="adj2" fmla="val 684224"/>
            <a:gd name="adj3" fmla="val 18654336"/>
            <a:gd name="adj4" fmla="val 13061440"/>
            <a:gd name="adj5" fmla="val 11054"/>
          </a:avLst>
        </a:prstGeom>
        <a:solidFill>
          <a:srgbClr val="000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image" Target="../media/image1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15ECC97-9BA1-994C-A51A-1F4B59685EF0}" type="datetime1">
              <a:rPr lang="en-US" smtClean="0"/>
              <a:t>5/23/2018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38219D0-E5A0-984E-8913-30A1880CF67C}" type="slidenum">
              <a:rPr lang="en-US" smtClean="0"/>
              <a:t>‹#›</a:t>
            </a:fld>
            <a:endParaRPr lang="en-US"/>
          </a:p>
        </p:txBody>
      </p:sp>
    </p:spTree>
    <p:extLst>
      <p:ext uri="{BB962C8B-B14F-4D97-AF65-F5344CB8AC3E}">
        <p14:creationId xmlns:p14="http://schemas.microsoft.com/office/powerpoint/2010/main" val="64034142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31396B2-FCFF-5744-B18B-C4BBE6A29169}" type="datetime1">
              <a:rPr lang="en-US" smtClean="0"/>
              <a:t>5/23/2018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84BC76-BD98-D647-BF09-AD5C2BDAF6ED}" type="slidenum">
              <a:rPr lang="en-US" smtClean="0"/>
              <a:t>‹#›</a:t>
            </a:fld>
            <a:endParaRPr lang="en-US"/>
          </a:p>
        </p:txBody>
      </p:sp>
    </p:spTree>
    <p:extLst>
      <p:ext uri="{BB962C8B-B14F-4D97-AF65-F5344CB8AC3E}">
        <p14:creationId xmlns:p14="http://schemas.microsoft.com/office/powerpoint/2010/main" val="213722778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76A14E-307C-9041-A877-27873B15440C}" type="slidenum">
              <a:rPr lang="en-US" smtClean="0"/>
              <a:t>0</a:t>
            </a:fld>
            <a:endParaRPr lang="en-US"/>
          </a:p>
        </p:txBody>
      </p:sp>
    </p:spTree>
    <p:extLst>
      <p:ext uri="{BB962C8B-B14F-4D97-AF65-F5344CB8AC3E}">
        <p14:creationId xmlns:p14="http://schemas.microsoft.com/office/powerpoint/2010/main" val="6495828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As you can see, there’s a striking resemblance between the simulations and experimental structures. </a:t>
            </a:r>
            <a:endParaRPr lang="en-US" dirty="0" smtClean="0"/>
          </a:p>
          <a:p>
            <a:endParaRPr lang="en-US" dirty="0" smtClean="0"/>
          </a:p>
          <a:p>
            <a:endParaRPr lang="en-US" dirty="0" smtClean="0"/>
          </a:p>
          <a:p>
            <a:r>
              <a:rPr lang="en-US" dirty="0" smtClean="0"/>
              <a:t>Simulation was calculated using </a:t>
            </a:r>
          </a:p>
          <a:p>
            <a:r>
              <a:rPr lang="en-US" dirty="0" smtClean="0"/>
              <a:t>	-periodic boundary conditions</a:t>
            </a:r>
            <a:r>
              <a:rPr lang="en-US" baseline="0" dirty="0" smtClean="0"/>
              <a:t> </a:t>
            </a:r>
          </a:p>
          <a:p>
            <a:r>
              <a:rPr lang="en-US" baseline="0" dirty="0" smtClean="0"/>
              <a:t>	-1 nmx1 nm mesh </a:t>
            </a:r>
          </a:p>
          <a:p>
            <a:r>
              <a:rPr lang="en-US" baseline="0" dirty="0" smtClean="0"/>
              <a:t>	-experimentally determined </a:t>
            </a:r>
            <a:r>
              <a:rPr lang="en-US" baseline="0" dirty="0" err="1" smtClean="0"/>
              <a:t>nk</a:t>
            </a:r>
            <a:r>
              <a:rPr lang="en-US" baseline="0" dirty="0" smtClean="0"/>
              <a:t> data.</a:t>
            </a:r>
          </a:p>
          <a:p>
            <a:r>
              <a:rPr lang="en-US" baseline="0" dirty="0" smtClean="0"/>
              <a:t>	-surface was initially a bare Si substrate</a:t>
            </a:r>
            <a:endParaRPr lang="en-US" dirty="0"/>
          </a:p>
        </p:txBody>
      </p:sp>
      <p:sp>
        <p:nvSpPr>
          <p:cNvPr id="4" name="Slide Number Placeholder 3"/>
          <p:cNvSpPr>
            <a:spLocks noGrp="1"/>
          </p:cNvSpPr>
          <p:nvPr>
            <p:ph type="sldNum" sz="quarter" idx="10"/>
          </p:nvPr>
        </p:nvSpPr>
        <p:spPr/>
        <p:txBody>
          <a:bodyPr/>
          <a:lstStyle/>
          <a:p>
            <a:fld id="{2C4FF34D-DFDB-224D-975E-D37DA5403BFC}" type="slidenum">
              <a:rPr lang="en-US" smtClean="0"/>
              <a:t>1</a:t>
            </a:fld>
            <a:endParaRPr lang="en-US"/>
          </a:p>
        </p:txBody>
      </p:sp>
    </p:spTree>
    <p:extLst>
      <p:ext uri="{BB962C8B-B14F-4D97-AF65-F5344CB8AC3E}">
        <p14:creationId xmlns:p14="http://schemas.microsoft.com/office/powerpoint/2010/main" val="24993567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model is very straightforward.</a:t>
            </a:r>
            <a:r>
              <a:rPr lang="en-US" baseline="0" dirty="0" smtClean="0"/>
              <a:t> I’m assuming an Arrhenius rate constant governs the deposition of material. The driving force is the local difference in the quasi </a:t>
            </a:r>
            <a:r>
              <a:rPr lang="en-US" baseline="0" dirty="0" err="1" smtClean="0"/>
              <a:t>fermi</a:t>
            </a:r>
            <a:r>
              <a:rPr lang="en-US" baseline="0" dirty="0" smtClean="0"/>
              <a:t> levels or Voc. Plugging in non degenerate expressions for the quasi </a:t>
            </a:r>
            <a:r>
              <a:rPr lang="en-US" baseline="0" dirty="0" err="1" smtClean="0"/>
              <a:t>fermi</a:t>
            </a:r>
            <a:r>
              <a:rPr lang="en-US" baseline="0" dirty="0" smtClean="0"/>
              <a:t> levels yields a rate equation which is quadratic. Here G is the generation rate and </a:t>
            </a:r>
            <a:r>
              <a:rPr lang="en-US" baseline="0" dirty="0" err="1" smtClean="0"/>
              <a:t>tao</a:t>
            </a:r>
            <a:r>
              <a:rPr lang="en-US" baseline="0" dirty="0" smtClean="0"/>
              <a:t> is the carrier lifetime. I’ll show you what the simulations looked like in a moment. </a:t>
            </a:r>
          </a:p>
          <a:p>
            <a:endParaRPr lang="en-US" baseline="0" dirty="0" smtClean="0"/>
          </a:p>
          <a:p>
            <a:endParaRPr lang="en-US" baseline="0" dirty="0" smtClean="0"/>
          </a:p>
          <a:p>
            <a:r>
              <a:rPr lang="en-US" baseline="0" dirty="0" smtClean="0"/>
              <a:t>When I came up with this, I was picturing our system to look something like the diagram on the left. I think this is a reasonable assumption for our system too.</a:t>
            </a:r>
          </a:p>
          <a:p>
            <a:endParaRPr lang="en-US" baseline="0" dirty="0" smtClean="0"/>
          </a:p>
        </p:txBody>
      </p:sp>
      <p:sp>
        <p:nvSpPr>
          <p:cNvPr id="4" name="Slide Number Placeholder 3"/>
          <p:cNvSpPr>
            <a:spLocks noGrp="1"/>
          </p:cNvSpPr>
          <p:nvPr>
            <p:ph type="sldNum" sz="quarter" idx="10"/>
          </p:nvPr>
        </p:nvSpPr>
        <p:spPr/>
        <p:txBody>
          <a:bodyPr/>
          <a:lstStyle/>
          <a:p>
            <a:fld id="{1276A14E-307C-9041-A877-27873B15440C}" type="slidenum">
              <a:rPr lang="en-US" smtClean="0"/>
              <a:t>3</a:t>
            </a:fld>
            <a:endParaRPr lang="en-US"/>
          </a:p>
        </p:txBody>
      </p:sp>
    </p:spTree>
    <p:extLst>
      <p:ext uri="{BB962C8B-B14F-4D97-AF65-F5344CB8AC3E}">
        <p14:creationId xmlns:p14="http://schemas.microsoft.com/office/powerpoint/2010/main" val="10019955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more detail, we assumed that the rate of deposition could be approximated by an Arrhenius form. Here, the driving force is the local difference in the quasi </a:t>
            </a:r>
            <a:r>
              <a:rPr lang="en-US" baseline="0" dirty="0" err="1" smtClean="0"/>
              <a:t>fermi</a:t>
            </a:r>
            <a:r>
              <a:rPr lang="en-US" baseline="0" dirty="0" smtClean="0"/>
              <a:t> levels. Plugging in non degenerate expressions for the quasi </a:t>
            </a:r>
            <a:r>
              <a:rPr lang="en-US" baseline="0" dirty="0" err="1" smtClean="0"/>
              <a:t>fermi</a:t>
            </a:r>
            <a:r>
              <a:rPr lang="en-US" baseline="0" dirty="0" smtClean="0"/>
              <a:t> levels yields a rate equation which is a quadratic function of the local power absorption. </a:t>
            </a:r>
          </a:p>
          <a:p>
            <a:endParaRPr lang="en-US" baseline="0" dirty="0" smtClean="0"/>
          </a:p>
          <a:p>
            <a:r>
              <a:rPr lang="en-US" baseline="0" dirty="0" smtClean="0"/>
              <a:t>When I came up with this, I was picturing our system to look something like the diagram on the left. I think this is a reasonable assumption for our system too.</a:t>
            </a:r>
          </a:p>
          <a:p>
            <a:endParaRPr lang="en-US" baseline="0" dirty="0" smtClean="0"/>
          </a:p>
          <a:p>
            <a:r>
              <a:rPr lang="en-US" baseline="0" dirty="0" smtClean="0"/>
              <a:t>----- Meeting Notes (4/14/14 16:28) -----</a:t>
            </a:r>
          </a:p>
          <a:p>
            <a:r>
              <a:rPr lang="en-US" baseline="0" dirty="0" smtClean="0"/>
              <a:t>bounding box on plot,</a:t>
            </a:r>
          </a:p>
          <a:p>
            <a:endParaRPr lang="en-US" baseline="0" dirty="0" smtClean="0"/>
          </a:p>
          <a:p>
            <a:r>
              <a:rPr lang="en-US" baseline="0" dirty="0" smtClean="0"/>
              <a:t>try to calculate rate in physical units</a:t>
            </a:r>
          </a:p>
          <a:p>
            <a:r>
              <a:rPr lang="en-US" baseline="0" dirty="0" smtClean="0"/>
              <a:t>	in order to calculate the rate in physical units, I would have to know </a:t>
            </a:r>
          </a:p>
          <a:p>
            <a:r>
              <a:rPr lang="en-US" baseline="0" dirty="0" smtClean="0"/>
              <a:t>----- Meeting Notes (4/23/14 17:32) -----</a:t>
            </a:r>
          </a:p>
          <a:p>
            <a:r>
              <a:rPr lang="en-US" baseline="0" dirty="0" smtClean="0"/>
              <a:t>adjust redox potential level</a:t>
            </a:r>
          </a:p>
        </p:txBody>
      </p:sp>
      <p:sp>
        <p:nvSpPr>
          <p:cNvPr id="4" name="Slide Number Placeholder 3"/>
          <p:cNvSpPr>
            <a:spLocks noGrp="1"/>
          </p:cNvSpPr>
          <p:nvPr>
            <p:ph type="sldNum" sz="quarter" idx="10"/>
          </p:nvPr>
        </p:nvSpPr>
        <p:spPr/>
        <p:txBody>
          <a:bodyPr/>
          <a:lstStyle/>
          <a:p>
            <a:fld id="{1276A14E-307C-9041-A877-27873B15440C}" type="slidenum">
              <a:rPr lang="en-US" smtClean="0"/>
              <a:t>5</a:t>
            </a:fld>
            <a:endParaRPr lang="en-US"/>
          </a:p>
        </p:txBody>
      </p:sp>
    </p:spTree>
    <p:extLst>
      <p:ext uri="{BB962C8B-B14F-4D97-AF65-F5344CB8AC3E}">
        <p14:creationId xmlns:p14="http://schemas.microsoft.com/office/powerpoint/2010/main" val="10993433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smtClean="0"/>
              <a:t>We </a:t>
            </a:r>
            <a:r>
              <a:rPr lang="en-US" baseline="0" dirty="0" smtClean="0"/>
              <a:t>came up with a computational algorithm to test if our models were adequate to mimic the growth process. In this algorithm, we first calculate the local absorption in the film and then use our model for the </a:t>
            </a:r>
            <a:r>
              <a:rPr lang="en-US" baseline="0" dirty="0" err="1" smtClean="0"/>
              <a:t>photoenhancement</a:t>
            </a:r>
            <a:r>
              <a:rPr lang="en-US" baseline="0" dirty="0" smtClean="0"/>
              <a:t> rate to calculate a probability of adding mass at each point on the growing interface. We then add mass probabilistically to evolve the structure. We can iterate this process to build up structures</a:t>
            </a:r>
            <a:endParaRPr lang="en-US" dirty="0"/>
          </a:p>
          <a:p>
            <a:r>
              <a:rPr lang="en-US" dirty="0"/>
              <a:t>----- Meeting Notes (4/14/14 16:28) -----</a:t>
            </a:r>
          </a:p>
          <a:p>
            <a:r>
              <a:rPr lang="en-US" dirty="0"/>
              <a:t>use experimental data instead of cartoon. </a:t>
            </a:r>
          </a:p>
        </p:txBody>
      </p:sp>
      <p:sp>
        <p:nvSpPr>
          <p:cNvPr id="4" name="Slide Number Placeholder 3"/>
          <p:cNvSpPr>
            <a:spLocks noGrp="1"/>
          </p:cNvSpPr>
          <p:nvPr>
            <p:ph type="sldNum" sz="quarter" idx="10"/>
          </p:nvPr>
        </p:nvSpPr>
        <p:spPr/>
        <p:txBody>
          <a:bodyPr/>
          <a:lstStyle/>
          <a:p>
            <a:fld id="{1276A14E-307C-9041-A877-27873B15440C}" type="slidenum">
              <a:rPr lang="en-US" smtClean="0"/>
              <a:t>6</a:t>
            </a:fld>
            <a:endParaRPr lang="en-US"/>
          </a:p>
        </p:txBody>
      </p:sp>
    </p:spTree>
    <p:extLst>
      <p:ext uri="{BB962C8B-B14F-4D97-AF65-F5344CB8AC3E}">
        <p14:creationId xmlns:p14="http://schemas.microsoft.com/office/powerpoint/2010/main" val="2533281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more detail, we assumed that the rate of deposition could be approximated by an Arrhenius form. Here, the driving force is the local difference in the quasi </a:t>
            </a:r>
            <a:r>
              <a:rPr lang="en-US" baseline="0" dirty="0" err="1" smtClean="0"/>
              <a:t>fermi</a:t>
            </a:r>
            <a:r>
              <a:rPr lang="en-US" baseline="0" dirty="0" smtClean="0"/>
              <a:t> levels. Plugging in non degenerate expressions for the quasi </a:t>
            </a:r>
            <a:r>
              <a:rPr lang="en-US" baseline="0" dirty="0" err="1" smtClean="0"/>
              <a:t>fermi</a:t>
            </a:r>
            <a:r>
              <a:rPr lang="en-US" baseline="0" dirty="0" smtClean="0"/>
              <a:t> levels yields a rate equation which is a quadratic function of the local power absorption. </a:t>
            </a:r>
          </a:p>
          <a:p>
            <a:endParaRPr lang="en-US" baseline="0" dirty="0" smtClean="0"/>
          </a:p>
          <a:p>
            <a:r>
              <a:rPr lang="en-US" baseline="0" dirty="0" smtClean="0"/>
              <a:t>When I came up with this, I was picturing our system to look something like the diagram on the left. I think this is a reasonable assumption for our system too.</a:t>
            </a:r>
          </a:p>
          <a:p>
            <a:endParaRPr lang="en-US" baseline="0" dirty="0" smtClean="0"/>
          </a:p>
          <a:p>
            <a:r>
              <a:rPr lang="en-US" baseline="0" dirty="0" smtClean="0"/>
              <a:t>----- Meeting Notes (4/14/14 16:28) -----</a:t>
            </a:r>
          </a:p>
          <a:p>
            <a:r>
              <a:rPr lang="en-US" baseline="0" dirty="0" smtClean="0"/>
              <a:t>bounding box on plot,</a:t>
            </a:r>
          </a:p>
          <a:p>
            <a:endParaRPr lang="en-US" baseline="0" dirty="0" smtClean="0"/>
          </a:p>
          <a:p>
            <a:r>
              <a:rPr lang="en-US" baseline="0" dirty="0" smtClean="0"/>
              <a:t>try to calculate rate in physical units</a:t>
            </a:r>
          </a:p>
          <a:p>
            <a:r>
              <a:rPr lang="en-US" baseline="0" dirty="0" smtClean="0"/>
              <a:t>	in order to calculate the rate in physical units, I would have to know </a:t>
            </a:r>
          </a:p>
          <a:p>
            <a:r>
              <a:rPr lang="en-US" baseline="0" dirty="0" smtClean="0"/>
              <a:t>----- Meeting Notes (4/23/14 17:32) -----</a:t>
            </a:r>
          </a:p>
          <a:p>
            <a:r>
              <a:rPr lang="en-US" baseline="0" dirty="0" smtClean="0"/>
              <a:t>adjust redox potential level</a:t>
            </a:r>
          </a:p>
        </p:txBody>
      </p:sp>
      <p:sp>
        <p:nvSpPr>
          <p:cNvPr id="4" name="Slide Number Placeholder 3"/>
          <p:cNvSpPr>
            <a:spLocks noGrp="1"/>
          </p:cNvSpPr>
          <p:nvPr>
            <p:ph type="sldNum" sz="quarter" idx="10"/>
          </p:nvPr>
        </p:nvSpPr>
        <p:spPr/>
        <p:txBody>
          <a:bodyPr/>
          <a:lstStyle/>
          <a:p>
            <a:fld id="{1276A14E-307C-9041-A877-27873B15440C}" type="slidenum">
              <a:rPr lang="en-US" smtClean="0"/>
              <a:t>9</a:t>
            </a:fld>
            <a:endParaRPr lang="en-US"/>
          </a:p>
        </p:txBody>
      </p:sp>
    </p:spTree>
    <p:extLst>
      <p:ext uri="{BB962C8B-B14F-4D97-AF65-F5344CB8AC3E}">
        <p14:creationId xmlns:p14="http://schemas.microsoft.com/office/powerpoint/2010/main" val="31889077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3D Simulations Matrix Operation 12-12-SeTe,780nm, polarization_flip,index_y_10nm_mesh_1_monolayers_short_pulse copy</a:t>
            </a:r>
            <a:endParaRPr lang="en-US" dirty="0"/>
          </a:p>
        </p:txBody>
      </p:sp>
      <p:sp>
        <p:nvSpPr>
          <p:cNvPr id="4" name="Slide Number Placeholder 3"/>
          <p:cNvSpPr>
            <a:spLocks noGrp="1"/>
          </p:cNvSpPr>
          <p:nvPr>
            <p:ph type="sldNum" sz="quarter" idx="10"/>
          </p:nvPr>
        </p:nvSpPr>
        <p:spPr/>
        <p:txBody>
          <a:bodyPr/>
          <a:lstStyle/>
          <a:p>
            <a:fld id="{B0B92693-DA9B-1849-898E-E758103C33A2}" type="slidenum">
              <a:rPr lang="en-US" smtClean="0"/>
              <a:t>11</a:t>
            </a:fld>
            <a:endParaRPr lang="en-US"/>
          </a:p>
        </p:txBody>
      </p:sp>
    </p:spTree>
    <p:extLst>
      <p:ext uri="{BB962C8B-B14F-4D97-AF65-F5344CB8AC3E}">
        <p14:creationId xmlns:p14="http://schemas.microsoft.com/office/powerpoint/2010/main" val="10799594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237D56-3511-4441-92CB-BDBD8A0B0378}" type="datetime1">
              <a:rPr lang="en-US" smtClean="0"/>
              <a:t>5/23/2018</a:t>
            </a:fld>
            <a:endParaRPr lang="en-US"/>
          </a:p>
        </p:txBody>
      </p:sp>
      <p:sp>
        <p:nvSpPr>
          <p:cNvPr id="5" name="Footer Placeholder 4"/>
          <p:cNvSpPr>
            <a:spLocks noGrp="1"/>
          </p:cNvSpPr>
          <p:nvPr>
            <p:ph type="ftr" sz="quarter" idx="11"/>
          </p:nvPr>
        </p:nvSpPr>
        <p:spPr/>
        <p:txBody>
          <a:bodyPr/>
          <a:lstStyle/>
          <a:p>
            <a:r>
              <a:rPr lang="en-US" smtClean="0"/>
              <a:t>Nick Batara | nbatara@caltech.edu</a:t>
            </a:r>
            <a:endParaRPr lang="en-US"/>
          </a:p>
        </p:txBody>
      </p:sp>
      <p:sp>
        <p:nvSpPr>
          <p:cNvPr id="6" name="Slide Number Placeholder 5"/>
          <p:cNvSpPr>
            <a:spLocks noGrp="1"/>
          </p:cNvSpPr>
          <p:nvPr>
            <p:ph type="sldNum" sz="quarter" idx="12"/>
          </p:nvPr>
        </p:nvSpPr>
        <p:spPr/>
        <p:txBody>
          <a:bodyPr/>
          <a:lstStyle/>
          <a:p>
            <a:fld id="{6C8CDB1F-1390-8140-B67B-0189A659D9DB}" type="slidenum">
              <a:rPr lang="en-US" smtClean="0"/>
              <a:t>‹#›</a:t>
            </a:fld>
            <a:endParaRPr lang="en-US"/>
          </a:p>
        </p:txBody>
      </p:sp>
    </p:spTree>
    <p:extLst>
      <p:ext uri="{BB962C8B-B14F-4D97-AF65-F5344CB8AC3E}">
        <p14:creationId xmlns:p14="http://schemas.microsoft.com/office/powerpoint/2010/main" val="4649873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C2DDF8-9BF5-2441-922D-FB781E6B736C}" type="datetime1">
              <a:rPr lang="en-US" smtClean="0"/>
              <a:t>5/23/2018</a:t>
            </a:fld>
            <a:endParaRPr lang="en-US"/>
          </a:p>
        </p:txBody>
      </p:sp>
      <p:sp>
        <p:nvSpPr>
          <p:cNvPr id="5" name="Footer Placeholder 4"/>
          <p:cNvSpPr>
            <a:spLocks noGrp="1"/>
          </p:cNvSpPr>
          <p:nvPr>
            <p:ph type="ftr" sz="quarter" idx="11"/>
          </p:nvPr>
        </p:nvSpPr>
        <p:spPr/>
        <p:txBody>
          <a:bodyPr/>
          <a:lstStyle/>
          <a:p>
            <a:r>
              <a:rPr lang="en-US" smtClean="0"/>
              <a:t>Nick Batara | nbatara@caltech.edu</a:t>
            </a:r>
            <a:endParaRPr lang="en-US"/>
          </a:p>
        </p:txBody>
      </p:sp>
      <p:sp>
        <p:nvSpPr>
          <p:cNvPr id="6" name="Slide Number Placeholder 5"/>
          <p:cNvSpPr>
            <a:spLocks noGrp="1"/>
          </p:cNvSpPr>
          <p:nvPr>
            <p:ph type="sldNum" sz="quarter" idx="12"/>
          </p:nvPr>
        </p:nvSpPr>
        <p:spPr/>
        <p:txBody>
          <a:bodyPr/>
          <a:lstStyle/>
          <a:p>
            <a:fld id="{6C8CDB1F-1390-8140-B67B-0189A659D9DB}" type="slidenum">
              <a:rPr lang="en-US" smtClean="0"/>
              <a:t>‹#›</a:t>
            </a:fld>
            <a:endParaRPr lang="en-US"/>
          </a:p>
        </p:txBody>
      </p:sp>
    </p:spTree>
    <p:extLst>
      <p:ext uri="{BB962C8B-B14F-4D97-AF65-F5344CB8AC3E}">
        <p14:creationId xmlns:p14="http://schemas.microsoft.com/office/powerpoint/2010/main" val="29565783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48D98F-4FB1-B245-AC3A-2DBAA53F8A4D}" type="datetime1">
              <a:rPr lang="en-US" smtClean="0"/>
              <a:t>5/23/2018</a:t>
            </a:fld>
            <a:endParaRPr lang="en-US"/>
          </a:p>
        </p:txBody>
      </p:sp>
      <p:sp>
        <p:nvSpPr>
          <p:cNvPr id="5" name="Footer Placeholder 4"/>
          <p:cNvSpPr>
            <a:spLocks noGrp="1"/>
          </p:cNvSpPr>
          <p:nvPr>
            <p:ph type="ftr" sz="quarter" idx="11"/>
          </p:nvPr>
        </p:nvSpPr>
        <p:spPr/>
        <p:txBody>
          <a:bodyPr/>
          <a:lstStyle/>
          <a:p>
            <a:r>
              <a:rPr lang="en-US" smtClean="0"/>
              <a:t>Nick Batara | nbatara@caltech.edu</a:t>
            </a:r>
            <a:endParaRPr lang="en-US"/>
          </a:p>
        </p:txBody>
      </p:sp>
      <p:sp>
        <p:nvSpPr>
          <p:cNvPr id="6" name="Slide Number Placeholder 5"/>
          <p:cNvSpPr>
            <a:spLocks noGrp="1"/>
          </p:cNvSpPr>
          <p:nvPr>
            <p:ph type="sldNum" sz="quarter" idx="12"/>
          </p:nvPr>
        </p:nvSpPr>
        <p:spPr/>
        <p:txBody>
          <a:bodyPr/>
          <a:lstStyle/>
          <a:p>
            <a:fld id="{6C8CDB1F-1390-8140-B67B-0189A659D9DB}" type="slidenum">
              <a:rPr lang="en-US" smtClean="0"/>
              <a:t>‹#›</a:t>
            </a:fld>
            <a:endParaRPr lang="en-US"/>
          </a:p>
        </p:txBody>
      </p:sp>
    </p:spTree>
    <p:extLst>
      <p:ext uri="{BB962C8B-B14F-4D97-AF65-F5344CB8AC3E}">
        <p14:creationId xmlns:p14="http://schemas.microsoft.com/office/powerpoint/2010/main" val="1832566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0" y="0"/>
            <a:ext cx="9144000" cy="1137763"/>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0038"/>
            <a:ext cx="8229600" cy="1143000"/>
          </a:xfrm>
        </p:spPr>
        <p:txBody>
          <a:bodyPr/>
          <a:lstStyle>
            <a:lvl1pPr>
              <a:defRPr>
                <a:solidFill>
                  <a:schemeClr val="bg1"/>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457200" y="6479551"/>
            <a:ext cx="898169" cy="365125"/>
          </a:xfrm>
        </p:spPr>
        <p:txBody>
          <a:bodyPr/>
          <a:lstStyle/>
          <a:p>
            <a:fld id="{A4BABB1F-BFF9-CF44-81A1-23DFFCAAF27F}" type="datetime1">
              <a:rPr lang="en-US" smtClean="0"/>
              <a:t>5/23/2018</a:t>
            </a:fld>
            <a:endParaRPr lang="en-US"/>
          </a:p>
        </p:txBody>
      </p:sp>
      <p:sp>
        <p:nvSpPr>
          <p:cNvPr id="5" name="Footer Placeholder 4"/>
          <p:cNvSpPr>
            <a:spLocks noGrp="1"/>
          </p:cNvSpPr>
          <p:nvPr>
            <p:ph type="ftr" sz="quarter" idx="11"/>
          </p:nvPr>
        </p:nvSpPr>
        <p:spPr>
          <a:xfrm>
            <a:off x="1600200" y="6479551"/>
            <a:ext cx="5943600" cy="365125"/>
          </a:xfrm>
        </p:spPr>
        <p:txBody>
          <a:bodyPr/>
          <a:lstStyle/>
          <a:p>
            <a:r>
              <a:rPr lang="en-US" smtClean="0"/>
              <a:t>Nick Batara | nbatara@caltech.edu</a:t>
            </a:r>
            <a:endParaRPr lang="en-US"/>
          </a:p>
        </p:txBody>
      </p:sp>
      <p:sp>
        <p:nvSpPr>
          <p:cNvPr id="6" name="Slide Number Placeholder 5"/>
          <p:cNvSpPr>
            <a:spLocks noGrp="1"/>
          </p:cNvSpPr>
          <p:nvPr>
            <p:ph type="sldNum" sz="quarter" idx="12"/>
          </p:nvPr>
        </p:nvSpPr>
        <p:spPr>
          <a:xfrm>
            <a:off x="7828913" y="6479551"/>
            <a:ext cx="857888" cy="365125"/>
          </a:xfrm>
        </p:spPr>
        <p:txBody>
          <a:bodyPr/>
          <a:lstStyle/>
          <a:p>
            <a:fld id="{6C8CDB1F-1390-8140-B67B-0189A659D9DB}" type="slidenum">
              <a:rPr lang="en-US" smtClean="0"/>
              <a:t>‹#›</a:t>
            </a:fld>
            <a:endParaRPr lang="en-US" dirty="0"/>
          </a:p>
        </p:txBody>
      </p:sp>
    </p:spTree>
    <p:extLst>
      <p:ext uri="{BB962C8B-B14F-4D97-AF65-F5344CB8AC3E}">
        <p14:creationId xmlns:p14="http://schemas.microsoft.com/office/powerpoint/2010/main" val="20392571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2D0956-0B37-5A4E-8F32-28C7567B5E69}" type="datetime1">
              <a:rPr lang="en-US" smtClean="0"/>
              <a:t>5/23/2018</a:t>
            </a:fld>
            <a:endParaRPr lang="en-US"/>
          </a:p>
        </p:txBody>
      </p:sp>
      <p:sp>
        <p:nvSpPr>
          <p:cNvPr id="5" name="Footer Placeholder 4"/>
          <p:cNvSpPr>
            <a:spLocks noGrp="1"/>
          </p:cNvSpPr>
          <p:nvPr>
            <p:ph type="ftr" sz="quarter" idx="11"/>
          </p:nvPr>
        </p:nvSpPr>
        <p:spPr/>
        <p:txBody>
          <a:bodyPr/>
          <a:lstStyle/>
          <a:p>
            <a:r>
              <a:rPr lang="en-US" smtClean="0"/>
              <a:t>Nick Batara | nbatara@caltech.edu</a:t>
            </a:r>
            <a:endParaRPr lang="en-US"/>
          </a:p>
        </p:txBody>
      </p:sp>
      <p:sp>
        <p:nvSpPr>
          <p:cNvPr id="6" name="Slide Number Placeholder 5"/>
          <p:cNvSpPr>
            <a:spLocks noGrp="1"/>
          </p:cNvSpPr>
          <p:nvPr>
            <p:ph type="sldNum" sz="quarter" idx="12"/>
          </p:nvPr>
        </p:nvSpPr>
        <p:spPr/>
        <p:txBody>
          <a:bodyPr/>
          <a:lstStyle/>
          <a:p>
            <a:fld id="{6C8CDB1F-1390-8140-B67B-0189A659D9DB}" type="slidenum">
              <a:rPr lang="en-US" smtClean="0"/>
              <a:t>‹#›</a:t>
            </a:fld>
            <a:endParaRPr lang="en-US"/>
          </a:p>
        </p:txBody>
      </p:sp>
    </p:spTree>
    <p:extLst>
      <p:ext uri="{BB962C8B-B14F-4D97-AF65-F5344CB8AC3E}">
        <p14:creationId xmlns:p14="http://schemas.microsoft.com/office/powerpoint/2010/main" val="4082501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CA72374-CDDE-364B-8883-F9194495472E}" type="datetime1">
              <a:rPr lang="en-US" smtClean="0"/>
              <a:t>5/23/2018</a:t>
            </a:fld>
            <a:endParaRPr lang="en-US"/>
          </a:p>
        </p:txBody>
      </p:sp>
      <p:sp>
        <p:nvSpPr>
          <p:cNvPr id="6" name="Footer Placeholder 5"/>
          <p:cNvSpPr>
            <a:spLocks noGrp="1"/>
          </p:cNvSpPr>
          <p:nvPr>
            <p:ph type="ftr" sz="quarter" idx="11"/>
          </p:nvPr>
        </p:nvSpPr>
        <p:spPr/>
        <p:txBody>
          <a:bodyPr/>
          <a:lstStyle/>
          <a:p>
            <a:r>
              <a:rPr lang="en-US" smtClean="0"/>
              <a:t>Nick Batara | nbatara@caltech.edu</a:t>
            </a:r>
            <a:endParaRPr lang="en-US"/>
          </a:p>
        </p:txBody>
      </p:sp>
      <p:sp>
        <p:nvSpPr>
          <p:cNvPr id="7" name="Slide Number Placeholder 6"/>
          <p:cNvSpPr>
            <a:spLocks noGrp="1"/>
          </p:cNvSpPr>
          <p:nvPr>
            <p:ph type="sldNum" sz="quarter" idx="12"/>
          </p:nvPr>
        </p:nvSpPr>
        <p:spPr/>
        <p:txBody>
          <a:bodyPr/>
          <a:lstStyle/>
          <a:p>
            <a:fld id="{6C8CDB1F-1390-8140-B67B-0189A659D9DB}" type="slidenum">
              <a:rPr lang="en-US" smtClean="0"/>
              <a:t>‹#›</a:t>
            </a:fld>
            <a:endParaRPr lang="en-US"/>
          </a:p>
        </p:txBody>
      </p:sp>
    </p:spTree>
    <p:extLst>
      <p:ext uri="{BB962C8B-B14F-4D97-AF65-F5344CB8AC3E}">
        <p14:creationId xmlns:p14="http://schemas.microsoft.com/office/powerpoint/2010/main" val="3990380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8DDE136-AA80-FE44-B6CB-B6DCF21A21DE}" type="datetime1">
              <a:rPr lang="en-US" smtClean="0"/>
              <a:t>5/23/2018</a:t>
            </a:fld>
            <a:endParaRPr lang="en-US"/>
          </a:p>
        </p:txBody>
      </p:sp>
      <p:sp>
        <p:nvSpPr>
          <p:cNvPr id="8" name="Footer Placeholder 7"/>
          <p:cNvSpPr>
            <a:spLocks noGrp="1"/>
          </p:cNvSpPr>
          <p:nvPr>
            <p:ph type="ftr" sz="quarter" idx="11"/>
          </p:nvPr>
        </p:nvSpPr>
        <p:spPr/>
        <p:txBody>
          <a:bodyPr/>
          <a:lstStyle/>
          <a:p>
            <a:r>
              <a:rPr lang="en-US" smtClean="0"/>
              <a:t>Nick Batara | nbatara@caltech.edu</a:t>
            </a:r>
            <a:endParaRPr lang="en-US"/>
          </a:p>
        </p:txBody>
      </p:sp>
      <p:sp>
        <p:nvSpPr>
          <p:cNvPr id="9" name="Slide Number Placeholder 8"/>
          <p:cNvSpPr>
            <a:spLocks noGrp="1"/>
          </p:cNvSpPr>
          <p:nvPr>
            <p:ph type="sldNum" sz="quarter" idx="12"/>
          </p:nvPr>
        </p:nvSpPr>
        <p:spPr/>
        <p:txBody>
          <a:bodyPr/>
          <a:lstStyle/>
          <a:p>
            <a:fld id="{6C8CDB1F-1390-8140-B67B-0189A659D9DB}" type="slidenum">
              <a:rPr lang="en-US" smtClean="0"/>
              <a:t>‹#›</a:t>
            </a:fld>
            <a:endParaRPr lang="en-US"/>
          </a:p>
        </p:txBody>
      </p:sp>
    </p:spTree>
    <p:extLst>
      <p:ext uri="{BB962C8B-B14F-4D97-AF65-F5344CB8AC3E}">
        <p14:creationId xmlns:p14="http://schemas.microsoft.com/office/powerpoint/2010/main" val="2323398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479164F-E1D5-F040-92C7-C6CD1F583894}" type="datetime1">
              <a:rPr lang="en-US" smtClean="0"/>
              <a:t>5/23/2018</a:t>
            </a:fld>
            <a:endParaRPr lang="en-US"/>
          </a:p>
        </p:txBody>
      </p:sp>
      <p:sp>
        <p:nvSpPr>
          <p:cNvPr id="4" name="Footer Placeholder 3"/>
          <p:cNvSpPr>
            <a:spLocks noGrp="1"/>
          </p:cNvSpPr>
          <p:nvPr>
            <p:ph type="ftr" sz="quarter" idx="11"/>
          </p:nvPr>
        </p:nvSpPr>
        <p:spPr/>
        <p:txBody>
          <a:bodyPr/>
          <a:lstStyle/>
          <a:p>
            <a:r>
              <a:rPr lang="en-US" smtClean="0"/>
              <a:t>Nick Batara | nbatara@caltech.edu</a:t>
            </a:r>
            <a:endParaRPr lang="en-US"/>
          </a:p>
        </p:txBody>
      </p:sp>
      <p:sp>
        <p:nvSpPr>
          <p:cNvPr id="5" name="Slide Number Placeholder 4"/>
          <p:cNvSpPr>
            <a:spLocks noGrp="1"/>
          </p:cNvSpPr>
          <p:nvPr>
            <p:ph type="sldNum" sz="quarter" idx="12"/>
          </p:nvPr>
        </p:nvSpPr>
        <p:spPr/>
        <p:txBody>
          <a:bodyPr/>
          <a:lstStyle/>
          <a:p>
            <a:fld id="{6C8CDB1F-1390-8140-B67B-0189A659D9DB}" type="slidenum">
              <a:rPr lang="en-US" smtClean="0"/>
              <a:t>‹#›</a:t>
            </a:fld>
            <a:endParaRPr lang="en-US"/>
          </a:p>
        </p:txBody>
      </p:sp>
    </p:spTree>
    <p:extLst>
      <p:ext uri="{BB962C8B-B14F-4D97-AF65-F5344CB8AC3E}">
        <p14:creationId xmlns:p14="http://schemas.microsoft.com/office/powerpoint/2010/main" val="24771873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D33A32-E330-3547-BE82-4D09DAFA6CA2}" type="datetime1">
              <a:rPr lang="en-US" smtClean="0"/>
              <a:t>5/23/2018</a:t>
            </a:fld>
            <a:endParaRPr lang="en-US"/>
          </a:p>
        </p:txBody>
      </p:sp>
      <p:sp>
        <p:nvSpPr>
          <p:cNvPr id="3" name="Footer Placeholder 2"/>
          <p:cNvSpPr>
            <a:spLocks noGrp="1"/>
          </p:cNvSpPr>
          <p:nvPr>
            <p:ph type="ftr" sz="quarter" idx="11"/>
          </p:nvPr>
        </p:nvSpPr>
        <p:spPr/>
        <p:txBody>
          <a:bodyPr/>
          <a:lstStyle/>
          <a:p>
            <a:r>
              <a:rPr lang="en-US" smtClean="0"/>
              <a:t>Nick Batara | nbatara@caltech.edu</a:t>
            </a:r>
            <a:endParaRPr lang="en-US"/>
          </a:p>
        </p:txBody>
      </p:sp>
      <p:sp>
        <p:nvSpPr>
          <p:cNvPr id="4" name="Slide Number Placeholder 3"/>
          <p:cNvSpPr>
            <a:spLocks noGrp="1"/>
          </p:cNvSpPr>
          <p:nvPr>
            <p:ph type="sldNum" sz="quarter" idx="12"/>
          </p:nvPr>
        </p:nvSpPr>
        <p:spPr/>
        <p:txBody>
          <a:bodyPr/>
          <a:lstStyle/>
          <a:p>
            <a:fld id="{6C8CDB1F-1390-8140-B67B-0189A659D9DB}" type="slidenum">
              <a:rPr lang="en-US" smtClean="0"/>
              <a:t>‹#›</a:t>
            </a:fld>
            <a:endParaRPr lang="en-US"/>
          </a:p>
        </p:txBody>
      </p:sp>
    </p:spTree>
    <p:extLst>
      <p:ext uri="{BB962C8B-B14F-4D97-AF65-F5344CB8AC3E}">
        <p14:creationId xmlns:p14="http://schemas.microsoft.com/office/powerpoint/2010/main" val="4256154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8399FE-36A0-9947-9E7D-47DC8DC1C1A6}" type="datetime1">
              <a:rPr lang="en-US" smtClean="0"/>
              <a:t>5/23/2018</a:t>
            </a:fld>
            <a:endParaRPr lang="en-US"/>
          </a:p>
        </p:txBody>
      </p:sp>
      <p:sp>
        <p:nvSpPr>
          <p:cNvPr id="6" name="Footer Placeholder 5"/>
          <p:cNvSpPr>
            <a:spLocks noGrp="1"/>
          </p:cNvSpPr>
          <p:nvPr>
            <p:ph type="ftr" sz="quarter" idx="11"/>
          </p:nvPr>
        </p:nvSpPr>
        <p:spPr/>
        <p:txBody>
          <a:bodyPr/>
          <a:lstStyle/>
          <a:p>
            <a:r>
              <a:rPr lang="en-US" smtClean="0"/>
              <a:t>Nick Batara | nbatara@caltech.edu</a:t>
            </a:r>
            <a:endParaRPr lang="en-US"/>
          </a:p>
        </p:txBody>
      </p:sp>
      <p:sp>
        <p:nvSpPr>
          <p:cNvPr id="7" name="Slide Number Placeholder 6"/>
          <p:cNvSpPr>
            <a:spLocks noGrp="1"/>
          </p:cNvSpPr>
          <p:nvPr>
            <p:ph type="sldNum" sz="quarter" idx="12"/>
          </p:nvPr>
        </p:nvSpPr>
        <p:spPr/>
        <p:txBody>
          <a:bodyPr/>
          <a:lstStyle/>
          <a:p>
            <a:fld id="{6C8CDB1F-1390-8140-B67B-0189A659D9DB}" type="slidenum">
              <a:rPr lang="en-US" smtClean="0"/>
              <a:t>‹#›</a:t>
            </a:fld>
            <a:endParaRPr lang="en-US"/>
          </a:p>
        </p:txBody>
      </p:sp>
    </p:spTree>
    <p:extLst>
      <p:ext uri="{BB962C8B-B14F-4D97-AF65-F5344CB8AC3E}">
        <p14:creationId xmlns:p14="http://schemas.microsoft.com/office/powerpoint/2010/main" val="32394022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60B72C3-2020-0640-B70A-7D55D63C4BAA}" type="datetime1">
              <a:rPr lang="en-US" smtClean="0"/>
              <a:t>5/23/2018</a:t>
            </a:fld>
            <a:endParaRPr lang="en-US"/>
          </a:p>
        </p:txBody>
      </p:sp>
      <p:sp>
        <p:nvSpPr>
          <p:cNvPr id="6" name="Footer Placeholder 5"/>
          <p:cNvSpPr>
            <a:spLocks noGrp="1"/>
          </p:cNvSpPr>
          <p:nvPr>
            <p:ph type="ftr" sz="quarter" idx="11"/>
          </p:nvPr>
        </p:nvSpPr>
        <p:spPr/>
        <p:txBody>
          <a:bodyPr/>
          <a:lstStyle/>
          <a:p>
            <a:r>
              <a:rPr lang="en-US" smtClean="0"/>
              <a:t>Nick Batara | nbatara@caltech.edu</a:t>
            </a:r>
            <a:endParaRPr lang="en-US"/>
          </a:p>
        </p:txBody>
      </p:sp>
      <p:sp>
        <p:nvSpPr>
          <p:cNvPr id="7" name="Slide Number Placeholder 6"/>
          <p:cNvSpPr>
            <a:spLocks noGrp="1"/>
          </p:cNvSpPr>
          <p:nvPr>
            <p:ph type="sldNum" sz="quarter" idx="12"/>
          </p:nvPr>
        </p:nvSpPr>
        <p:spPr/>
        <p:txBody>
          <a:bodyPr/>
          <a:lstStyle/>
          <a:p>
            <a:fld id="{6C8CDB1F-1390-8140-B67B-0189A659D9DB}" type="slidenum">
              <a:rPr lang="en-US" smtClean="0"/>
              <a:t>‹#›</a:t>
            </a:fld>
            <a:endParaRPr lang="en-US"/>
          </a:p>
        </p:txBody>
      </p:sp>
    </p:spTree>
    <p:extLst>
      <p:ext uri="{BB962C8B-B14F-4D97-AF65-F5344CB8AC3E}">
        <p14:creationId xmlns:p14="http://schemas.microsoft.com/office/powerpoint/2010/main" val="3969436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479551"/>
            <a:ext cx="907647"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9C0055-82BE-1142-A80E-835C9B0B6216}" type="datetime1">
              <a:rPr lang="en-US" smtClean="0"/>
              <a:t>5/23/2018</a:t>
            </a:fld>
            <a:endParaRPr lang="en-US"/>
          </a:p>
        </p:txBody>
      </p:sp>
      <p:sp>
        <p:nvSpPr>
          <p:cNvPr id="5" name="Footer Placeholder 4"/>
          <p:cNvSpPr>
            <a:spLocks noGrp="1"/>
          </p:cNvSpPr>
          <p:nvPr>
            <p:ph type="ftr" sz="quarter" idx="3"/>
          </p:nvPr>
        </p:nvSpPr>
        <p:spPr>
          <a:xfrm>
            <a:off x="1364848" y="6479551"/>
            <a:ext cx="640719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Nick Batara | nbatara@caltech.edu</a:t>
            </a:r>
            <a:endParaRPr lang="en-US"/>
          </a:p>
        </p:txBody>
      </p:sp>
      <p:sp>
        <p:nvSpPr>
          <p:cNvPr id="6" name="Slide Number Placeholder 5"/>
          <p:cNvSpPr>
            <a:spLocks noGrp="1"/>
          </p:cNvSpPr>
          <p:nvPr>
            <p:ph type="sldNum" sz="quarter" idx="4"/>
          </p:nvPr>
        </p:nvSpPr>
        <p:spPr>
          <a:xfrm>
            <a:off x="7772045" y="6479551"/>
            <a:ext cx="91475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8CDB1F-1390-8140-B67B-0189A659D9DB}" type="slidenum">
              <a:rPr lang="en-US" smtClean="0"/>
              <a:t>‹#›</a:t>
            </a:fld>
            <a:endParaRPr lang="en-US" dirty="0"/>
          </a:p>
        </p:txBody>
      </p:sp>
    </p:spTree>
    <p:extLst>
      <p:ext uri="{BB962C8B-B14F-4D97-AF65-F5344CB8AC3E}">
        <p14:creationId xmlns:p14="http://schemas.microsoft.com/office/powerpoint/2010/main" val="31374124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ctr" defTabSz="457200" rtl="0" eaLnBrk="1" latinLnBrk="0" hangingPunct="1">
        <a:spcBef>
          <a:spcPct val="0"/>
        </a:spcBef>
        <a:buNone/>
        <a:defRPr sz="4400" kern="1200">
          <a:solidFill>
            <a:schemeClr val="tx1"/>
          </a:solidFill>
          <a:latin typeface="Avenir Medium"/>
          <a:ea typeface="+mj-ea"/>
          <a:cs typeface="Avenir Medium"/>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venir Medium"/>
          <a:ea typeface="+mn-ea"/>
          <a:cs typeface="Avenir Medium"/>
        </a:defRPr>
      </a:lvl1pPr>
      <a:lvl2pPr marL="742950" indent="-285750" algn="l" defTabSz="457200" rtl="0" eaLnBrk="1" latinLnBrk="0" hangingPunct="1">
        <a:spcBef>
          <a:spcPct val="20000"/>
        </a:spcBef>
        <a:buFont typeface="Arial"/>
        <a:buChar char="–"/>
        <a:defRPr sz="2800" kern="1200">
          <a:solidFill>
            <a:schemeClr val="tx1"/>
          </a:solidFill>
          <a:latin typeface="Avenir Medium"/>
          <a:ea typeface="+mn-ea"/>
          <a:cs typeface="Avenir Medium"/>
        </a:defRPr>
      </a:lvl2pPr>
      <a:lvl3pPr marL="1143000" indent="-228600" algn="l" defTabSz="457200" rtl="0" eaLnBrk="1" latinLnBrk="0" hangingPunct="1">
        <a:spcBef>
          <a:spcPct val="20000"/>
        </a:spcBef>
        <a:buFont typeface="Arial"/>
        <a:buChar char="•"/>
        <a:defRPr sz="2400" kern="1200">
          <a:solidFill>
            <a:schemeClr val="tx1"/>
          </a:solidFill>
          <a:latin typeface="Avenir Medium"/>
          <a:ea typeface="+mn-ea"/>
          <a:cs typeface="Avenir Medium"/>
        </a:defRPr>
      </a:lvl3pPr>
      <a:lvl4pPr marL="1600200" indent="-228600" algn="l" defTabSz="457200" rtl="0" eaLnBrk="1" latinLnBrk="0" hangingPunct="1">
        <a:spcBef>
          <a:spcPct val="20000"/>
        </a:spcBef>
        <a:buFont typeface="Arial"/>
        <a:buChar char="–"/>
        <a:defRPr sz="2000" kern="1200">
          <a:solidFill>
            <a:schemeClr val="tx1"/>
          </a:solidFill>
          <a:latin typeface="Avenir Medium"/>
          <a:ea typeface="+mn-ea"/>
          <a:cs typeface="Avenir Medium"/>
        </a:defRPr>
      </a:lvl4pPr>
      <a:lvl5pPr marL="2057400" indent="-228600" algn="l" defTabSz="457200" rtl="0" eaLnBrk="1" latinLnBrk="0" hangingPunct="1">
        <a:spcBef>
          <a:spcPct val="20000"/>
        </a:spcBef>
        <a:buFont typeface="Arial"/>
        <a:buChar char="»"/>
        <a:defRPr sz="2000" kern="1200">
          <a:solidFill>
            <a:schemeClr val="tx1"/>
          </a:solidFill>
          <a:latin typeface="Avenir Medium"/>
          <a:ea typeface="+mn-ea"/>
          <a:cs typeface="Avenir Medium"/>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t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1.tiff"/><Relationship Id="rId7" Type="http://schemas.openxmlformats.org/officeDocument/2006/relationships/image" Target="../media/image24.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tiff"/><Relationship Id="rId5" Type="http://schemas.openxmlformats.org/officeDocument/2006/relationships/image" Target="../media/image33.tiff"/><Relationship Id="rId10" Type="http://schemas.openxmlformats.org/officeDocument/2006/relationships/image" Target="../media/image27.png"/><Relationship Id="rId4" Type="http://schemas.openxmlformats.org/officeDocument/2006/relationships/image" Target="../media/image32.tiff"/><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avi"/><Relationship Id="rId1" Type="http://schemas.microsoft.com/office/2007/relationships/media" Target="../media/media3.avi"/><Relationship Id="rId5" Type="http://schemas.openxmlformats.org/officeDocument/2006/relationships/image" Target="../media/image35.png"/><Relationship Id="rId4"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gif"/><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 Id="rId9" Type="http://schemas.openxmlformats.org/officeDocument/2006/relationships/image" Target="../media/image11.jp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video" Target="../media/media1.mp4"/><Relationship Id="rId7" Type="http://schemas.openxmlformats.org/officeDocument/2006/relationships/image" Target="../media/image20.png"/><Relationship Id="rId12" Type="http://schemas.openxmlformats.org/officeDocument/2006/relationships/image" Target="../media/image19.emf"/><Relationship Id="rId2" Type="http://schemas.microsoft.com/office/2007/relationships/media" Target="../media/media1.mp4"/><Relationship Id="rId1" Type="http://schemas.openxmlformats.org/officeDocument/2006/relationships/vmlDrawing" Target="../drawings/vmlDrawing1.vml"/><Relationship Id="rId6" Type="http://schemas.openxmlformats.org/officeDocument/2006/relationships/slideLayout" Target="../slideLayouts/slideLayout2.xml"/><Relationship Id="rId11" Type="http://schemas.openxmlformats.org/officeDocument/2006/relationships/oleObject" Target="../embeddings/oleObject2.bin"/><Relationship Id="rId5" Type="http://schemas.openxmlformats.org/officeDocument/2006/relationships/video" Target="../media/media2.mp4"/><Relationship Id="rId10" Type="http://schemas.openxmlformats.org/officeDocument/2006/relationships/image" Target="../media/image18.emf"/><Relationship Id="rId4" Type="http://schemas.microsoft.com/office/2007/relationships/media" Target="../media/media2.mp4"/><Relationship Id="rId9"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3.png"/><Relationship Id="rId5" Type="http://schemas.openxmlformats.org/officeDocument/2006/relationships/image" Target="../media/image22.emf"/><Relationship Id="rId4" Type="http://schemas.openxmlformats.org/officeDocument/2006/relationships/oleObject" Target="../embeddings/oleObject3.bin"/></Relationships>
</file>

<file path=ppt/slides/_rels/slide7.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24.png"/><Relationship Id="rId7" Type="http://schemas.openxmlformats.org/officeDocument/2006/relationships/diagramLayout" Target="../diagrams/layout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Data" Target="../diagrams/data2.xml"/><Relationship Id="rId11" Type="http://schemas.openxmlformats.org/officeDocument/2006/relationships/image" Target="../media/image27.png"/><Relationship Id="rId5" Type="http://schemas.openxmlformats.org/officeDocument/2006/relationships/image" Target="../media/image26.png"/><Relationship Id="rId10" Type="http://schemas.microsoft.com/office/2007/relationships/diagramDrawing" Target="../diagrams/drawing2.xml"/><Relationship Id="rId4" Type="http://schemas.openxmlformats.org/officeDocument/2006/relationships/image" Target="../media/image25.png"/><Relationship Id="rId9" Type="http://schemas.openxmlformats.org/officeDocument/2006/relationships/diagramColors" Target="../diagrams/colors2.xml"/></Relationships>
</file>

<file path=ppt/slides/_rels/slide8.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2647104392"/>
              </p:ext>
            </p:extLst>
          </p:nvPr>
        </p:nvGraphicFramePr>
        <p:xfrm>
          <a:off x="1171318" y="1991403"/>
          <a:ext cx="6862007" cy="37895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p:cNvSpPr txBox="1"/>
          <p:nvPr/>
        </p:nvSpPr>
        <p:spPr>
          <a:xfrm>
            <a:off x="3549307" y="5431188"/>
            <a:ext cx="2063814" cy="369332"/>
          </a:xfrm>
          <a:prstGeom prst="rect">
            <a:avLst/>
          </a:prstGeom>
          <a:noFill/>
        </p:spPr>
        <p:txBody>
          <a:bodyPr wrap="square" rtlCol="0">
            <a:spAutoFit/>
          </a:bodyPr>
          <a:lstStyle/>
          <a:p>
            <a:pPr algn="ctr"/>
            <a:r>
              <a:rPr lang="en-US" dirty="0" smtClean="0"/>
              <a:t>Structure(</a:t>
            </a:r>
            <a:r>
              <a:rPr lang="en-US" dirty="0" err="1" smtClean="0"/>
              <a:t>t+Δt</a:t>
            </a:r>
            <a:r>
              <a:rPr lang="en-US" dirty="0" smtClean="0"/>
              <a:t>)</a:t>
            </a:r>
            <a:endParaRPr lang="en-US" dirty="0"/>
          </a:p>
        </p:txBody>
      </p:sp>
      <p:sp>
        <p:nvSpPr>
          <p:cNvPr id="9" name="TextBox 8"/>
          <p:cNvSpPr txBox="1"/>
          <p:nvPr/>
        </p:nvSpPr>
        <p:spPr>
          <a:xfrm>
            <a:off x="3826443" y="1930296"/>
            <a:ext cx="1525866" cy="369332"/>
          </a:xfrm>
          <a:prstGeom prst="rect">
            <a:avLst/>
          </a:prstGeom>
          <a:noFill/>
        </p:spPr>
        <p:txBody>
          <a:bodyPr wrap="square" rtlCol="0">
            <a:spAutoFit/>
          </a:bodyPr>
          <a:lstStyle/>
          <a:p>
            <a:pPr algn="ctr"/>
            <a:r>
              <a:rPr lang="en-US" dirty="0" smtClean="0"/>
              <a:t>Absorbance</a:t>
            </a:r>
            <a:endParaRPr lang="en-US" dirty="0"/>
          </a:p>
        </p:txBody>
      </p:sp>
      <p:sp>
        <p:nvSpPr>
          <p:cNvPr id="10" name="Title 9"/>
          <p:cNvSpPr>
            <a:spLocks noGrp="1"/>
          </p:cNvSpPr>
          <p:nvPr>
            <p:ph type="title"/>
          </p:nvPr>
        </p:nvSpPr>
        <p:spPr/>
        <p:txBody>
          <a:bodyPr/>
          <a:lstStyle/>
          <a:p>
            <a:r>
              <a:rPr lang="en-US" dirty="0" smtClean="0"/>
              <a:t>Growth Algorithm</a:t>
            </a:r>
            <a:endParaRPr lang="en-US" dirty="0"/>
          </a:p>
        </p:txBody>
      </p:sp>
      <p:sp>
        <p:nvSpPr>
          <p:cNvPr id="24" name="Rectangle 23"/>
          <p:cNvSpPr/>
          <p:nvPr/>
        </p:nvSpPr>
        <p:spPr>
          <a:xfrm>
            <a:off x="8311799" y="5833915"/>
            <a:ext cx="375001" cy="375001"/>
          </a:xfrm>
          <a:prstGeom prst="rect">
            <a:avLst/>
          </a:prstGeom>
          <a:solidFill>
            <a:schemeClr val="bg1">
              <a:lumMod val="50000"/>
            </a:schemeClr>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7936798" y="5833915"/>
            <a:ext cx="375001" cy="375001"/>
          </a:xfrm>
          <a:prstGeom prst="rect">
            <a:avLst/>
          </a:prstGeom>
          <a:solidFill>
            <a:schemeClr val="bg1">
              <a:lumMod val="50000"/>
            </a:schemeClr>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7560785" y="5833915"/>
            <a:ext cx="375001" cy="375001"/>
          </a:xfrm>
          <a:prstGeom prst="rect">
            <a:avLst/>
          </a:prstGeom>
          <a:solidFill>
            <a:schemeClr val="bg1">
              <a:lumMod val="50000"/>
            </a:schemeClr>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7185784" y="5833915"/>
            <a:ext cx="375001" cy="375001"/>
          </a:xfrm>
          <a:prstGeom prst="rect">
            <a:avLst/>
          </a:prstGeom>
          <a:solidFill>
            <a:schemeClr val="bg1">
              <a:lumMod val="50000"/>
            </a:schemeClr>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6810783" y="5833915"/>
            <a:ext cx="375001" cy="375001"/>
          </a:xfrm>
          <a:prstGeom prst="rect">
            <a:avLst/>
          </a:prstGeom>
          <a:solidFill>
            <a:schemeClr val="bg1">
              <a:lumMod val="50000"/>
            </a:schemeClr>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8311799" y="5458914"/>
            <a:ext cx="375001" cy="375001"/>
          </a:xfrm>
          <a:prstGeom prst="rect">
            <a:avLst/>
          </a:prstGeom>
          <a:no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7936798" y="5458914"/>
            <a:ext cx="375001" cy="375001"/>
          </a:xfrm>
          <a:prstGeom prst="rect">
            <a:avLst/>
          </a:prstGeom>
          <a:solidFill>
            <a:schemeClr val="bg1">
              <a:lumMod val="50000"/>
            </a:schemeClr>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a:off x="7560785" y="5458914"/>
            <a:ext cx="375001" cy="375001"/>
          </a:xfrm>
          <a:prstGeom prst="rect">
            <a:avLst/>
          </a:prstGeom>
          <a:solidFill>
            <a:schemeClr val="bg1">
              <a:lumMod val="50000"/>
            </a:schemeClr>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p:cNvSpPr/>
          <p:nvPr/>
        </p:nvSpPr>
        <p:spPr>
          <a:xfrm>
            <a:off x="7185784" y="5458914"/>
            <a:ext cx="375001" cy="375001"/>
          </a:xfrm>
          <a:prstGeom prst="rect">
            <a:avLst/>
          </a:prstGeom>
          <a:solidFill>
            <a:schemeClr val="bg1">
              <a:lumMod val="50000"/>
            </a:schemeClr>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p:cNvSpPr/>
          <p:nvPr/>
        </p:nvSpPr>
        <p:spPr>
          <a:xfrm>
            <a:off x="6810783" y="5458914"/>
            <a:ext cx="375001" cy="375001"/>
          </a:xfrm>
          <a:prstGeom prst="rect">
            <a:avLst/>
          </a:prstGeom>
          <a:solidFill>
            <a:srgbClr val="7F7F7F"/>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p:cNvSpPr/>
          <p:nvPr/>
        </p:nvSpPr>
        <p:spPr>
          <a:xfrm>
            <a:off x="8311799" y="5083913"/>
            <a:ext cx="375001" cy="375001"/>
          </a:xfrm>
          <a:prstGeom prst="rect">
            <a:avLst/>
          </a:prstGeom>
          <a:no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p:cNvSpPr/>
          <p:nvPr/>
        </p:nvSpPr>
        <p:spPr>
          <a:xfrm>
            <a:off x="7936798" y="5083913"/>
            <a:ext cx="375001" cy="375001"/>
          </a:xfrm>
          <a:prstGeom prst="rect">
            <a:avLst/>
          </a:prstGeom>
          <a:solidFill>
            <a:schemeClr val="bg1">
              <a:lumMod val="50000"/>
            </a:schemeClr>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p:cNvSpPr/>
          <p:nvPr/>
        </p:nvSpPr>
        <p:spPr>
          <a:xfrm>
            <a:off x="7560785" y="5083913"/>
            <a:ext cx="375001" cy="375001"/>
          </a:xfrm>
          <a:prstGeom prst="rect">
            <a:avLst/>
          </a:prstGeom>
          <a:solidFill>
            <a:schemeClr val="bg1">
              <a:lumMod val="50000"/>
            </a:schemeClr>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p:cNvSpPr/>
          <p:nvPr/>
        </p:nvSpPr>
        <p:spPr>
          <a:xfrm>
            <a:off x="7185784" y="5083913"/>
            <a:ext cx="375001" cy="375001"/>
          </a:xfrm>
          <a:prstGeom prst="rect">
            <a:avLst/>
          </a:prstGeom>
          <a:solidFill>
            <a:schemeClr val="bg1">
              <a:lumMod val="50000"/>
            </a:schemeClr>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p:cNvSpPr/>
          <p:nvPr/>
        </p:nvSpPr>
        <p:spPr>
          <a:xfrm>
            <a:off x="6810783" y="5083913"/>
            <a:ext cx="375001" cy="375001"/>
          </a:xfrm>
          <a:prstGeom prst="rect">
            <a:avLst/>
          </a:prstGeom>
          <a:no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p:cNvSpPr/>
          <p:nvPr/>
        </p:nvSpPr>
        <p:spPr>
          <a:xfrm>
            <a:off x="8311799" y="4716110"/>
            <a:ext cx="375001" cy="375001"/>
          </a:xfrm>
          <a:prstGeom prst="rect">
            <a:avLst/>
          </a:prstGeom>
          <a:no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p:cNvSpPr/>
          <p:nvPr/>
        </p:nvSpPr>
        <p:spPr>
          <a:xfrm>
            <a:off x="7936798" y="4716110"/>
            <a:ext cx="375001" cy="375001"/>
          </a:xfrm>
          <a:prstGeom prst="rect">
            <a:avLst/>
          </a:prstGeom>
          <a:solidFill>
            <a:schemeClr val="bg1">
              <a:lumMod val="50000"/>
            </a:schemeClr>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p:cNvSpPr/>
          <p:nvPr/>
        </p:nvSpPr>
        <p:spPr>
          <a:xfrm>
            <a:off x="7560785" y="4716110"/>
            <a:ext cx="375001" cy="375001"/>
          </a:xfrm>
          <a:prstGeom prst="rect">
            <a:avLst/>
          </a:prstGeom>
          <a:solidFill>
            <a:schemeClr val="bg1">
              <a:lumMod val="50000"/>
            </a:schemeClr>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ectangle 54"/>
          <p:cNvSpPr/>
          <p:nvPr/>
        </p:nvSpPr>
        <p:spPr>
          <a:xfrm>
            <a:off x="7185784" y="4716110"/>
            <a:ext cx="375001" cy="375001"/>
          </a:xfrm>
          <a:prstGeom prst="rect">
            <a:avLst/>
          </a:prstGeom>
          <a:no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ectangle 55"/>
          <p:cNvSpPr/>
          <p:nvPr/>
        </p:nvSpPr>
        <p:spPr>
          <a:xfrm>
            <a:off x="6810783" y="4716110"/>
            <a:ext cx="375001" cy="375001"/>
          </a:xfrm>
          <a:prstGeom prst="rect">
            <a:avLst/>
          </a:prstGeom>
          <a:no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ectangle 56"/>
          <p:cNvSpPr/>
          <p:nvPr/>
        </p:nvSpPr>
        <p:spPr>
          <a:xfrm>
            <a:off x="8311799" y="4353438"/>
            <a:ext cx="375001" cy="375001"/>
          </a:xfrm>
          <a:prstGeom prst="rect">
            <a:avLst/>
          </a:prstGeom>
          <a:no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Rectangle 57"/>
          <p:cNvSpPr/>
          <p:nvPr/>
        </p:nvSpPr>
        <p:spPr>
          <a:xfrm>
            <a:off x="7936798" y="4353438"/>
            <a:ext cx="375001" cy="375001"/>
          </a:xfrm>
          <a:prstGeom prst="rect">
            <a:avLst/>
          </a:prstGeom>
          <a:no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Rectangle 58"/>
          <p:cNvSpPr/>
          <p:nvPr/>
        </p:nvSpPr>
        <p:spPr>
          <a:xfrm>
            <a:off x="7560785" y="4353438"/>
            <a:ext cx="375001" cy="375001"/>
          </a:xfrm>
          <a:prstGeom prst="rect">
            <a:avLst/>
          </a:prstGeom>
          <a:no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Rectangle 59"/>
          <p:cNvSpPr/>
          <p:nvPr/>
        </p:nvSpPr>
        <p:spPr>
          <a:xfrm>
            <a:off x="7185784" y="4353438"/>
            <a:ext cx="375001" cy="375001"/>
          </a:xfrm>
          <a:prstGeom prst="rect">
            <a:avLst/>
          </a:prstGeom>
          <a:no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Rectangle 60"/>
          <p:cNvSpPr/>
          <p:nvPr/>
        </p:nvSpPr>
        <p:spPr>
          <a:xfrm>
            <a:off x="6810783" y="4353438"/>
            <a:ext cx="375001" cy="375001"/>
          </a:xfrm>
          <a:prstGeom prst="rect">
            <a:avLst/>
          </a:prstGeom>
          <a:no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Rectangle 61"/>
          <p:cNvSpPr/>
          <p:nvPr/>
        </p:nvSpPr>
        <p:spPr>
          <a:xfrm>
            <a:off x="1829726" y="3047563"/>
            <a:ext cx="375001" cy="375001"/>
          </a:xfrm>
          <a:prstGeom prst="rect">
            <a:avLst/>
          </a:prstGeom>
          <a:solidFill>
            <a:schemeClr val="bg1">
              <a:lumMod val="50000"/>
            </a:schemeClr>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Rectangle 62"/>
          <p:cNvSpPr/>
          <p:nvPr/>
        </p:nvSpPr>
        <p:spPr>
          <a:xfrm>
            <a:off x="1454725" y="3047563"/>
            <a:ext cx="375001" cy="375001"/>
          </a:xfrm>
          <a:prstGeom prst="rect">
            <a:avLst/>
          </a:prstGeom>
          <a:solidFill>
            <a:schemeClr val="bg1">
              <a:lumMod val="50000"/>
            </a:schemeClr>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Rectangle 63"/>
          <p:cNvSpPr/>
          <p:nvPr/>
        </p:nvSpPr>
        <p:spPr>
          <a:xfrm>
            <a:off x="1078712" y="3047563"/>
            <a:ext cx="375001" cy="375001"/>
          </a:xfrm>
          <a:prstGeom prst="rect">
            <a:avLst/>
          </a:prstGeom>
          <a:solidFill>
            <a:schemeClr val="bg1">
              <a:lumMod val="50000"/>
            </a:schemeClr>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Rectangle 64"/>
          <p:cNvSpPr/>
          <p:nvPr/>
        </p:nvSpPr>
        <p:spPr>
          <a:xfrm>
            <a:off x="703711" y="3047563"/>
            <a:ext cx="375001" cy="375001"/>
          </a:xfrm>
          <a:prstGeom prst="rect">
            <a:avLst/>
          </a:prstGeom>
          <a:solidFill>
            <a:schemeClr val="bg1">
              <a:lumMod val="50000"/>
            </a:schemeClr>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Rectangle 65"/>
          <p:cNvSpPr/>
          <p:nvPr/>
        </p:nvSpPr>
        <p:spPr>
          <a:xfrm>
            <a:off x="328710" y="3047563"/>
            <a:ext cx="375001" cy="375001"/>
          </a:xfrm>
          <a:prstGeom prst="rect">
            <a:avLst/>
          </a:prstGeom>
          <a:solidFill>
            <a:schemeClr val="bg1">
              <a:lumMod val="50000"/>
            </a:schemeClr>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Rectangle 66"/>
          <p:cNvSpPr/>
          <p:nvPr/>
        </p:nvSpPr>
        <p:spPr>
          <a:xfrm>
            <a:off x="1829726" y="2672562"/>
            <a:ext cx="375001" cy="375001"/>
          </a:xfrm>
          <a:prstGeom prst="rect">
            <a:avLst/>
          </a:prstGeom>
          <a:no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Rectangle 67"/>
          <p:cNvSpPr/>
          <p:nvPr/>
        </p:nvSpPr>
        <p:spPr>
          <a:xfrm>
            <a:off x="1454725" y="2672562"/>
            <a:ext cx="375001" cy="375001"/>
          </a:xfrm>
          <a:prstGeom prst="rect">
            <a:avLst/>
          </a:prstGeom>
          <a:solidFill>
            <a:schemeClr val="bg1">
              <a:lumMod val="50000"/>
            </a:schemeClr>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Rectangle 68"/>
          <p:cNvSpPr/>
          <p:nvPr/>
        </p:nvSpPr>
        <p:spPr>
          <a:xfrm>
            <a:off x="1078712" y="2672562"/>
            <a:ext cx="375001" cy="375001"/>
          </a:xfrm>
          <a:prstGeom prst="rect">
            <a:avLst/>
          </a:prstGeom>
          <a:solidFill>
            <a:schemeClr val="bg1">
              <a:lumMod val="50000"/>
            </a:schemeClr>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Rectangle 69"/>
          <p:cNvSpPr/>
          <p:nvPr/>
        </p:nvSpPr>
        <p:spPr>
          <a:xfrm>
            <a:off x="703711" y="2672562"/>
            <a:ext cx="375001" cy="375001"/>
          </a:xfrm>
          <a:prstGeom prst="rect">
            <a:avLst/>
          </a:prstGeom>
          <a:solidFill>
            <a:schemeClr val="bg1">
              <a:lumMod val="50000"/>
            </a:schemeClr>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Rectangle 70"/>
          <p:cNvSpPr/>
          <p:nvPr/>
        </p:nvSpPr>
        <p:spPr>
          <a:xfrm>
            <a:off x="328710" y="2672562"/>
            <a:ext cx="375001" cy="375001"/>
          </a:xfrm>
          <a:prstGeom prst="rect">
            <a:avLst/>
          </a:prstGeom>
          <a:no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Rectangle 71"/>
          <p:cNvSpPr/>
          <p:nvPr/>
        </p:nvSpPr>
        <p:spPr>
          <a:xfrm>
            <a:off x="1829726" y="2297561"/>
            <a:ext cx="375001" cy="375001"/>
          </a:xfrm>
          <a:prstGeom prst="rect">
            <a:avLst/>
          </a:prstGeom>
          <a:no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Rectangle 72"/>
          <p:cNvSpPr/>
          <p:nvPr/>
        </p:nvSpPr>
        <p:spPr>
          <a:xfrm>
            <a:off x="1454725" y="2297561"/>
            <a:ext cx="375001" cy="375001"/>
          </a:xfrm>
          <a:prstGeom prst="rect">
            <a:avLst/>
          </a:prstGeom>
          <a:solidFill>
            <a:schemeClr val="accent2"/>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Rectangle 73"/>
          <p:cNvSpPr/>
          <p:nvPr/>
        </p:nvSpPr>
        <p:spPr>
          <a:xfrm>
            <a:off x="1078712" y="2297561"/>
            <a:ext cx="375001" cy="375001"/>
          </a:xfrm>
          <a:prstGeom prst="rect">
            <a:avLst/>
          </a:prstGeom>
          <a:solidFill>
            <a:schemeClr val="accent2"/>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Rectangle 74"/>
          <p:cNvSpPr/>
          <p:nvPr/>
        </p:nvSpPr>
        <p:spPr>
          <a:xfrm>
            <a:off x="703711" y="2297561"/>
            <a:ext cx="375001" cy="375001"/>
          </a:xfrm>
          <a:prstGeom prst="rect">
            <a:avLst/>
          </a:prstGeom>
          <a:solidFill>
            <a:schemeClr val="accent2"/>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Rectangle 75"/>
          <p:cNvSpPr/>
          <p:nvPr/>
        </p:nvSpPr>
        <p:spPr>
          <a:xfrm>
            <a:off x="328710" y="2297561"/>
            <a:ext cx="375001" cy="375001"/>
          </a:xfrm>
          <a:prstGeom prst="rect">
            <a:avLst/>
          </a:prstGeom>
          <a:no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Rectangle 76"/>
          <p:cNvSpPr/>
          <p:nvPr/>
        </p:nvSpPr>
        <p:spPr>
          <a:xfrm>
            <a:off x="1829726" y="1929758"/>
            <a:ext cx="375001" cy="375001"/>
          </a:xfrm>
          <a:prstGeom prst="rect">
            <a:avLst/>
          </a:prstGeom>
          <a:no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Rectangle 77"/>
          <p:cNvSpPr/>
          <p:nvPr/>
        </p:nvSpPr>
        <p:spPr>
          <a:xfrm>
            <a:off x="1454725" y="1929758"/>
            <a:ext cx="375001" cy="375001"/>
          </a:xfrm>
          <a:prstGeom prst="rect">
            <a:avLst/>
          </a:prstGeom>
          <a:no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Rectangle 78"/>
          <p:cNvSpPr/>
          <p:nvPr/>
        </p:nvSpPr>
        <p:spPr>
          <a:xfrm>
            <a:off x="1078712" y="1929758"/>
            <a:ext cx="375001" cy="375001"/>
          </a:xfrm>
          <a:prstGeom prst="rect">
            <a:avLst/>
          </a:prstGeom>
          <a:no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Rectangle 79"/>
          <p:cNvSpPr/>
          <p:nvPr/>
        </p:nvSpPr>
        <p:spPr>
          <a:xfrm>
            <a:off x="703711" y="1929758"/>
            <a:ext cx="375001" cy="375001"/>
          </a:xfrm>
          <a:prstGeom prst="rect">
            <a:avLst/>
          </a:prstGeom>
          <a:no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Rectangle 80"/>
          <p:cNvSpPr/>
          <p:nvPr/>
        </p:nvSpPr>
        <p:spPr>
          <a:xfrm>
            <a:off x="328710" y="1929758"/>
            <a:ext cx="375001" cy="375001"/>
          </a:xfrm>
          <a:prstGeom prst="rect">
            <a:avLst/>
          </a:prstGeom>
          <a:no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Rectangle 81"/>
          <p:cNvSpPr/>
          <p:nvPr/>
        </p:nvSpPr>
        <p:spPr>
          <a:xfrm>
            <a:off x="1829726" y="1567086"/>
            <a:ext cx="375001" cy="375001"/>
          </a:xfrm>
          <a:prstGeom prst="rect">
            <a:avLst/>
          </a:prstGeom>
          <a:no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Rectangle 82"/>
          <p:cNvSpPr/>
          <p:nvPr/>
        </p:nvSpPr>
        <p:spPr>
          <a:xfrm>
            <a:off x="1454725" y="1567086"/>
            <a:ext cx="375001" cy="375001"/>
          </a:xfrm>
          <a:prstGeom prst="rect">
            <a:avLst/>
          </a:prstGeom>
          <a:no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Rectangle 83"/>
          <p:cNvSpPr/>
          <p:nvPr/>
        </p:nvSpPr>
        <p:spPr>
          <a:xfrm>
            <a:off x="1078712" y="1567086"/>
            <a:ext cx="375001" cy="375001"/>
          </a:xfrm>
          <a:prstGeom prst="rect">
            <a:avLst/>
          </a:prstGeom>
          <a:no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Rectangle 84"/>
          <p:cNvSpPr/>
          <p:nvPr/>
        </p:nvSpPr>
        <p:spPr>
          <a:xfrm>
            <a:off x="703711" y="1567086"/>
            <a:ext cx="375001" cy="375001"/>
          </a:xfrm>
          <a:prstGeom prst="rect">
            <a:avLst/>
          </a:prstGeom>
          <a:no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Rectangle 85"/>
          <p:cNvSpPr/>
          <p:nvPr/>
        </p:nvSpPr>
        <p:spPr>
          <a:xfrm>
            <a:off x="328710" y="1567086"/>
            <a:ext cx="375001" cy="375001"/>
          </a:xfrm>
          <a:prstGeom prst="rect">
            <a:avLst/>
          </a:prstGeom>
          <a:no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2" name="Rectangle 161"/>
          <p:cNvSpPr/>
          <p:nvPr/>
        </p:nvSpPr>
        <p:spPr>
          <a:xfrm>
            <a:off x="8311799" y="3047563"/>
            <a:ext cx="375001" cy="375001"/>
          </a:xfrm>
          <a:prstGeom prst="rect">
            <a:avLst/>
          </a:prstGeom>
          <a:solidFill>
            <a:schemeClr val="bg1">
              <a:lumMod val="50000"/>
            </a:schemeClr>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3" name="Rectangle 162"/>
          <p:cNvSpPr/>
          <p:nvPr/>
        </p:nvSpPr>
        <p:spPr>
          <a:xfrm>
            <a:off x="7936798" y="3047563"/>
            <a:ext cx="375001" cy="375001"/>
          </a:xfrm>
          <a:prstGeom prst="rect">
            <a:avLst/>
          </a:prstGeom>
          <a:solidFill>
            <a:schemeClr val="bg1">
              <a:lumMod val="50000"/>
            </a:schemeClr>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4" name="Rectangle 163"/>
          <p:cNvSpPr/>
          <p:nvPr/>
        </p:nvSpPr>
        <p:spPr>
          <a:xfrm>
            <a:off x="7560785" y="3047563"/>
            <a:ext cx="375001" cy="375001"/>
          </a:xfrm>
          <a:prstGeom prst="rect">
            <a:avLst/>
          </a:prstGeom>
          <a:solidFill>
            <a:schemeClr val="bg1">
              <a:lumMod val="50000"/>
            </a:schemeClr>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5" name="Rectangle 164"/>
          <p:cNvSpPr/>
          <p:nvPr/>
        </p:nvSpPr>
        <p:spPr>
          <a:xfrm>
            <a:off x="7185784" y="3047563"/>
            <a:ext cx="375001" cy="375001"/>
          </a:xfrm>
          <a:prstGeom prst="rect">
            <a:avLst/>
          </a:prstGeom>
          <a:solidFill>
            <a:schemeClr val="bg1">
              <a:lumMod val="50000"/>
            </a:schemeClr>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6" name="Rectangle 165"/>
          <p:cNvSpPr/>
          <p:nvPr/>
        </p:nvSpPr>
        <p:spPr>
          <a:xfrm>
            <a:off x="6810783" y="3047563"/>
            <a:ext cx="375001" cy="375001"/>
          </a:xfrm>
          <a:prstGeom prst="rect">
            <a:avLst/>
          </a:prstGeom>
          <a:solidFill>
            <a:schemeClr val="bg1">
              <a:lumMod val="50000"/>
            </a:schemeClr>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7" name="Rectangle 166"/>
          <p:cNvSpPr/>
          <p:nvPr/>
        </p:nvSpPr>
        <p:spPr>
          <a:xfrm>
            <a:off x="8311799" y="2672562"/>
            <a:ext cx="375001" cy="375001"/>
          </a:xfrm>
          <a:prstGeom prst="rect">
            <a:avLst/>
          </a:prstGeom>
          <a:solidFill>
            <a:schemeClr val="accent6">
              <a:lumMod val="20000"/>
              <a:lumOff val="80000"/>
            </a:schemeClr>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8" name="Rectangle 167"/>
          <p:cNvSpPr/>
          <p:nvPr/>
        </p:nvSpPr>
        <p:spPr>
          <a:xfrm>
            <a:off x="7936798" y="2672562"/>
            <a:ext cx="375001" cy="375001"/>
          </a:xfrm>
          <a:prstGeom prst="rect">
            <a:avLst/>
          </a:prstGeom>
          <a:solidFill>
            <a:schemeClr val="bg1">
              <a:lumMod val="50000"/>
            </a:schemeClr>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9" name="Rectangle 168"/>
          <p:cNvSpPr/>
          <p:nvPr/>
        </p:nvSpPr>
        <p:spPr>
          <a:xfrm>
            <a:off x="7560785" y="2672562"/>
            <a:ext cx="375001" cy="375001"/>
          </a:xfrm>
          <a:prstGeom prst="rect">
            <a:avLst/>
          </a:prstGeom>
          <a:solidFill>
            <a:schemeClr val="bg1">
              <a:lumMod val="50000"/>
            </a:schemeClr>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0" name="Rectangle 169"/>
          <p:cNvSpPr/>
          <p:nvPr/>
        </p:nvSpPr>
        <p:spPr>
          <a:xfrm>
            <a:off x="7185784" y="2672562"/>
            <a:ext cx="375001" cy="375001"/>
          </a:xfrm>
          <a:prstGeom prst="rect">
            <a:avLst/>
          </a:prstGeom>
          <a:solidFill>
            <a:schemeClr val="bg1">
              <a:lumMod val="50000"/>
            </a:schemeClr>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1" name="Rectangle 170"/>
          <p:cNvSpPr/>
          <p:nvPr/>
        </p:nvSpPr>
        <p:spPr>
          <a:xfrm>
            <a:off x="6810783" y="2672562"/>
            <a:ext cx="375001" cy="375001"/>
          </a:xfrm>
          <a:prstGeom prst="rect">
            <a:avLst/>
          </a:prstGeom>
          <a:solidFill>
            <a:schemeClr val="accent6">
              <a:lumMod val="20000"/>
              <a:lumOff val="80000"/>
            </a:schemeClr>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2" name="Rectangle 171"/>
          <p:cNvSpPr/>
          <p:nvPr/>
        </p:nvSpPr>
        <p:spPr>
          <a:xfrm>
            <a:off x="8311799" y="2297561"/>
            <a:ext cx="375001" cy="375001"/>
          </a:xfrm>
          <a:prstGeom prst="rect">
            <a:avLst/>
          </a:prstGeom>
          <a:solidFill>
            <a:srgbClr val="FAC090"/>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3" name="Rectangle 172"/>
          <p:cNvSpPr/>
          <p:nvPr/>
        </p:nvSpPr>
        <p:spPr>
          <a:xfrm>
            <a:off x="7936798" y="2297561"/>
            <a:ext cx="375001" cy="375001"/>
          </a:xfrm>
          <a:prstGeom prst="rect">
            <a:avLst/>
          </a:prstGeom>
          <a:solidFill>
            <a:schemeClr val="accent2"/>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4" name="Rectangle 173"/>
          <p:cNvSpPr/>
          <p:nvPr/>
        </p:nvSpPr>
        <p:spPr>
          <a:xfrm>
            <a:off x="7560785" y="2297561"/>
            <a:ext cx="375001" cy="375001"/>
          </a:xfrm>
          <a:prstGeom prst="rect">
            <a:avLst/>
          </a:prstGeom>
          <a:solidFill>
            <a:schemeClr val="accent2"/>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5" name="Rectangle 174"/>
          <p:cNvSpPr/>
          <p:nvPr/>
        </p:nvSpPr>
        <p:spPr>
          <a:xfrm>
            <a:off x="7185784" y="2297561"/>
            <a:ext cx="375001" cy="375001"/>
          </a:xfrm>
          <a:prstGeom prst="rect">
            <a:avLst/>
          </a:prstGeom>
          <a:solidFill>
            <a:schemeClr val="accent2"/>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6" name="Rectangle 175"/>
          <p:cNvSpPr/>
          <p:nvPr/>
        </p:nvSpPr>
        <p:spPr>
          <a:xfrm>
            <a:off x="6810783" y="2297561"/>
            <a:ext cx="375001" cy="375001"/>
          </a:xfrm>
          <a:prstGeom prst="rect">
            <a:avLst/>
          </a:prstGeom>
          <a:solidFill>
            <a:srgbClr val="FAC090"/>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7" name="Rectangle 176"/>
          <p:cNvSpPr/>
          <p:nvPr/>
        </p:nvSpPr>
        <p:spPr>
          <a:xfrm>
            <a:off x="8311799" y="1929758"/>
            <a:ext cx="375001" cy="375001"/>
          </a:xfrm>
          <a:prstGeom prst="rect">
            <a:avLst/>
          </a:prstGeom>
          <a:no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8" name="Rectangle 177"/>
          <p:cNvSpPr/>
          <p:nvPr/>
        </p:nvSpPr>
        <p:spPr>
          <a:xfrm>
            <a:off x="7936798" y="1929758"/>
            <a:ext cx="375001" cy="375001"/>
          </a:xfrm>
          <a:prstGeom prst="rect">
            <a:avLst/>
          </a:prstGeom>
          <a:solidFill>
            <a:schemeClr val="accent6">
              <a:lumMod val="60000"/>
              <a:lumOff val="40000"/>
            </a:schemeClr>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9" name="Rectangle 178"/>
          <p:cNvSpPr/>
          <p:nvPr/>
        </p:nvSpPr>
        <p:spPr>
          <a:xfrm>
            <a:off x="7560785" y="1929758"/>
            <a:ext cx="375001" cy="375001"/>
          </a:xfrm>
          <a:prstGeom prst="rect">
            <a:avLst/>
          </a:prstGeom>
          <a:solidFill>
            <a:srgbClr val="FAC090"/>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0" name="Rectangle 179"/>
          <p:cNvSpPr/>
          <p:nvPr/>
        </p:nvSpPr>
        <p:spPr>
          <a:xfrm>
            <a:off x="7185784" y="1929758"/>
            <a:ext cx="375001" cy="375001"/>
          </a:xfrm>
          <a:prstGeom prst="rect">
            <a:avLst/>
          </a:prstGeom>
          <a:solidFill>
            <a:schemeClr val="accent6">
              <a:lumMod val="60000"/>
              <a:lumOff val="40000"/>
            </a:schemeClr>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1" name="Rectangle 180"/>
          <p:cNvSpPr/>
          <p:nvPr/>
        </p:nvSpPr>
        <p:spPr>
          <a:xfrm>
            <a:off x="6810783" y="1929758"/>
            <a:ext cx="375001" cy="375001"/>
          </a:xfrm>
          <a:prstGeom prst="rect">
            <a:avLst/>
          </a:prstGeom>
          <a:no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2" name="Rectangle 181"/>
          <p:cNvSpPr/>
          <p:nvPr/>
        </p:nvSpPr>
        <p:spPr>
          <a:xfrm>
            <a:off x="8311799" y="1567086"/>
            <a:ext cx="375001" cy="375001"/>
          </a:xfrm>
          <a:prstGeom prst="rect">
            <a:avLst/>
          </a:prstGeom>
          <a:no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3" name="Rectangle 182"/>
          <p:cNvSpPr/>
          <p:nvPr/>
        </p:nvSpPr>
        <p:spPr>
          <a:xfrm>
            <a:off x="7936798" y="1567086"/>
            <a:ext cx="375001" cy="375001"/>
          </a:xfrm>
          <a:prstGeom prst="rect">
            <a:avLst/>
          </a:prstGeom>
          <a:no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4" name="Rectangle 183"/>
          <p:cNvSpPr/>
          <p:nvPr/>
        </p:nvSpPr>
        <p:spPr>
          <a:xfrm>
            <a:off x="7560785" y="1567086"/>
            <a:ext cx="375001" cy="375001"/>
          </a:xfrm>
          <a:prstGeom prst="rect">
            <a:avLst/>
          </a:prstGeom>
          <a:no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5" name="Rectangle 184"/>
          <p:cNvSpPr/>
          <p:nvPr/>
        </p:nvSpPr>
        <p:spPr>
          <a:xfrm>
            <a:off x="7185784" y="1567086"/>
            <a:ext cx="375001" cy="375001"/>
          </a:xfrm>
          <a:prstGeom prst="rect">
            <a:avLst/>
          </a:prstGeom>
          <a:no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 name="Rectangle 185"/>
          <p:cNvSpPr/>
          <p:nvPr/>
        </p:nvSpPr>
        <p:spPr>
          <a:xfrm>
            <a:off x="6810783" y="1567086"/>
            <a:ext cx="375001" cy="375001"/>
          </a:xfrm>
          <a:prstGeom prst="rect">
            <a:avLst/>
          </a:prstGeom>
          <a:no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7" name="Rectangle 186"/>
          <p:cNvSpPr/>
          <p:nvPr/>
        </p:nvSpPr>
        <p:spPr>
          <a:xfrm>
            <a:off x="1829726" y="5833915"/>
            <a:ext cx="375001" cy="375001"/>
          </a:xfrm>
          <a:prstGeom prst="rect">
            <a:avLst/>
          </a:prstGeom>
          <a:solidFill>
            <a:schemeClr val="bg1">
              <a:lumMod val="50000"/>
            </a:schemeClr>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8" name="Rectangle 187"/>
          <p:cNvSpPr/>
          <p:nvPr/>
        </p:nvSpPr>
        <p:spPr>
          <a:xfrm>
            <a:off x="1454725" y="5833915"/>
            <a:ext cx="375001" cy="375001"/>
          </a:xfrm>
          <a:prstGeom prst="rect">
            <a:avLst/>
          </a:prstGeom>
          <a:solidFill>
            <a:schemeClr val="bg1">
              <a:lumMod val="50000"/>
            </a:schemeClr>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9" name="Rectangle 188"/>
          <p:cNvSpPr/>
          <p:nvPr/>
        </p:nvSpPr>
        <p:spPr>
          <a:xfrm>
            <a:off x="1078712" y="5833915"/>
            <a:ext cx="375001" cy="375001"/>
          </a:xfrm>
          <a:prstGeom prst="rect">
            <a:avLst/>
          </a:prstGeom>
          <a:solidFill>
            <a:schemeClr val="bg1">
              <a:lumMod val="50000"/>
            </a:schemeClr>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0" name="Rectangle 189"/>
          <p:cNvSpPr/>
          <p:nvPr/>
        </p:nvSpPr>
        <p:spPr>
          <a:xfrm>
            <a:off x="703711" y="5833915"/>
            <a:ext cx="375001" cy="375001"/>
          </a:xfrm>
          <a:prstGeom prst="rect">
            <a:avLst/>
          </a:prstGeom>
          <a:solidFill>
            <a:schemeClr val="bg1">
              <a:lumMod val="50000"/>
            </a:schemeClr>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1" name="Rectangle 190"/>
          <p:cNvSpPr/>
          <p:nvPr/>
        </p:nvSpPr>
        <p:spPr>
          <a:xfrm>
            <a:off x="328710" y="5833915"/>
            <a:ext cx="375001" cy="375001"/>
          </a:xfrm>
          <a:prstGeom prst="rect">
            <a:avLst/>
          </a:prstGeom>
          <a:solidFill>
            <a:schemeClr val="bg1">
              <a:lumMod val="50000"/>
            </a:schemeClr>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2" name="Rectangle 191"/>
          <p:cNvSpPr/>
          <p:nvPr/>
        </p:nvSpPr>
        <p:spPr>
          <a:xfrm>
            <a:off x="1829726" y="5458914"/>
            <a:ext cx="375001" cy="375001"/>
          </a:xfrm>
          <a:prstGeom prst="rect">
            <a:avLst/>
          </a:prstGeom>
          <a:no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3" name="Rectangle 192"/>
          <p:cNvSpPr/>
          <p:nvPr/>
        </p:nvSpPr>
        <p:spPr>
          <a:xfrm>
            <a:off x="1454725" y="5458914"/>
            <a:ext cx="375001" cy="375001"/>
          </a:xfrm>
          <a:prstGeom prst="rect">
            <a:avLst/>
          </a:prstGeom>
          <a:solidFill>
            <a:schemeClr val="bg1">
              <a:lumMod val="50000"/>
            </a:schemeClr>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4" name="Rectangle 193"/>
          <p:cNvSpPr/>
          <p:nvPr/>
        </p:nvSpPr>
        <p:spPr>
          <a:xfrm>
            <a:off x="1078712" y="5458914"/>
            <a:ext cx="375001" cy="375001"/>
          </a:xfrm>
          <a:prstGeom prst="rect">
            <a:avLst/>
          </a:prstGeom>
          <a:solidFill>
            <a:schemeClr val="bg1">
              <a:lumMod val="50000"/>
            </a:schemeClr>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5" name="Rectangle 194"/>
          <p:cNvSpPr/>
          <p:nvPr/>
        </p:nvSpPr>
        <p:spPr>
          <a:xfrm>
            <a:off x="703711" y="5458914"/>
            <a:ext cx="375001" cy="375001"/>
          </a:xfrm>
          <a:prstGeom prst="rect">
            <a:avLst/>
          </a:prstGeom>
          <a:solidFill>
            <a:schemeClr val="bg1">
              <a:lumMod val="50000"/>
            </a:schemeClr>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6" name="Rectangle 195"/>
          <p:cNvSpPr/>
          <p:nvPr/>
        </p:nvSpPr>
        <p:spPr>
          <a:xfrm>
            <a:off x="328710" y="5458914"/>
            <a:ext cx="375001" cy="375001"/>
          </a:xfrm>
          <a:prstGeom prst="rect">
            <a:avLst/>
          </a:prstGeom>
          <a:no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7" name="Rectangle 196"/>
          <p:cNvSpPr/>
          <p:nvPr/>
        </p:nvSpPr>
        <p:spPr>
          <a:xfrm>
            <a:off x="1829726" y="5083913"/>
            <a:ext cx="375001" cy="375001"/>
          </a:xfrm>
          <a:prstGeom prst="rect">
            <a:avLst/>
          </a:prstGeom>
          <a:no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8" name="Rectangle 197"/>
          <p:cNvSpPr/>
          <p:nvPr/>
        </p:nvSpPr>
        <p:spPr>
          <a:xfrm>
            <a:off x="1454725" y="5083913"/>
            <a:ext cx="375001" cy="375001"/>
          </a:xfrm>
          <a:prstGeom prst="rect">
            <a:avLst/>
          </a:prstGeom>
          <a:solidFill>
            <a:schemeClr val="bg1">
              <a:lumMod val="50000"/>
            </a:schemeClr>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9" name="Rectangle 198"/>
          <p:cNvSpPr/>
          <p:nvPr/>
        </p:nvSpPr>
        <p:spPr>
          <a:xfrm>
            <a:off x="1078712" y="5083913"/>
            <a:ext cx="375001" cy="375001"/>
          </a:xfrm>
          <a:prstGeom prst="rect">
            <a:avLst/>
          </a:prstGeom>
          <a:solidFill>
            <a:schemeClr val="bg1">
              <a:lumMod val="50000"/>
            </a:schemeClr>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0" name="Rectangle 199"/>
          <p:cNvSpPr/>
          <p:nvPr/>
        </p:nvSpPr>
        <p:spPr>
          <a:xfrm>
            <a:off x="703711" y="5083913"/>
            <a:ext cx="375001" cy="375001"/>
          </a:xfrm>
          <a:prstGeom prst="rect">
            <a:avLst/>
          </a:prstGeom>
          <a:solidFill>
            <a:schemeClr val="bg1">
              <a:lumMod val="50000"/>
            </a:schemeClr>
          </a:solid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1" name="Rectangle 200"/>
          <p:cNvSpPr/>
          <p:nvPr/>
        </p:nvSpPr>
        <p:spPr>
          <a:xfrm>
            <a:off x="328710" y="5083913"/>
            <a:ext cx="375001" cy="375001"/>
          </a:xfrm>
          <a:prstGeom prst="rect">
            <a:avLst/>
          </a:prstGeom>
          <a:no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2" name="Rectangle 201"/>
          <p:cNvSpPr/>
          <p:nvPr/>
        </p:nvSpPr>
        <p:spPr>
          <a:xfrm>
            <a:off x="1829726" y="4716110"/>
            <a:ext cx="375001" cy="375001"/>
          </a:xfrm>
          <a:prstGeom prst="rect">
            <a:avLst/>
          </a:prstGeom>
          <a:no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3" name="Rectangle 202"/>
          <p:cNvSpPr/>
          <p:nvPr/>
        </p:nvSpPr>
        <p:spPr>
          <a:xfrm>
            <a:off x="1454725" y="4716110"/>
            <a:ext cx="375001" cy="375001"/>
          </a:xfrm>
          <a:prstGeom prst="rect">
            <a:avLst/>
          </a:prstGeom>
          <a:no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4" name="Rectangle 203"/>
          <p:cNvSpPr/>
          <p:nvPr/>
        </p:nvSpPr>
        <p:spPr>
          <a:xfrm>
            <a:off x="1078712" y="4716110"/>
            <a:ext cx="375001" cy="375001"/>
          </a:xfrm>
          <a:prstGeom prst="rect">
            <a:avLst/>
          </a:prstGeom>
          <a:no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5" name="Rectangle 204"/>
          <p:cNvSpPr/>
          <p:nvPr/>
        </p:nvSpPr>
        <p:spPr>
          <a:xfrm>
            <a:off x="703711" y="4716110"/>
            <a:ext cx="375001" cy="375001"/>
          </a:xfrm>
          <a:prstGeom prst="rect">
            <a:avLst/>
          </a:prstGeom>
          <a:no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6" name="Rectangle 205"/>
          <p:cNvSpPr/>
          <p:nvPr/>
        </p:nvSpPr>
        <p:spPr>
          <a:xfrm>
            <a:off x="328710" y="4716110"/>
            <a:ext cx="375001" cy="375001"/>
          </a:xfrm>
          <a:prstGeom prst="rect">
            <a:avLst/>
          </a:prstGeom>
          <a:no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7" name="Rectangle 206"/>
          <p:cNvSpPr/>
          <p:nvPr/>
        </p:nvSpPr>
        <p:spPr>
          <a:xfrm>
            <a:off x="1829726" y="4353438"/>
            <a:ext cx="375001" cy="375001"/>
          </a:xfrm>
          <a:prstGeom prst="rect">
            <a:avLst/>
          </a:prstGeom>
          <a:no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8" name="Rectangle 207"/>
          <p:cNvSpPr/>
          <p:nvPr/>
        </p:nvSpPr>
        <p:spPr>
          <a:xfrm>
            <a:off x="1454725" y="4353438"/>
            <a:ext cx="375001" cy="375001"/>
          </a:xfrm>
          <a:prstGeom prst="rect">
            <a:avLst/>
          </a:prstGeom>
          <a:no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9" name="Rectangle 208"/>
          <p:cNvSpPr/>
          <p:nvPr/>
        </p:nvSpPr>
        <p:spPr>
          <a:xfrm>
            <a:off x="1078712" y="4353438"/>
            <a:ext cx="375001" cy="375001"/>
          </a:xfrm>
          <a:prstGeom prst="rect">
            <a:avLst/>
          </a:prstGeom>
          <a:no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0" name="Rectangle 209"/>
          <p:cNvSpPr/>
          <p:nvPr/>
        </p:nvSpPr>
        <p:spPr>
          <a:xfrm>
            <a:off x="703711" y="4353438"/>
            <a:ext cx="375001" cy="375001"/>
          </a:xfrm>
          <a:prstGeom prst="rect">
            <a:avLst/>
          </a:prstGeom>
          <a:no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1" name="Rectangle 210"/>
          <p:cNvSpPr/>
          <p:nvPr/>
        </p:nvSpPr>
        <p:spPr>
          <a:xfrm>
            <a:off x="328710" y="4353438"/>
            <a:ext cx="375001" cy="375001"/>
          </a:xfrm>
          <a:prstGeom prst="rect">
            <a:avLst/>
          </a:prstGeom>
          <a:noFill/>
          <a:ln w="31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328710" y="3919509"/>
            <a:ext cx="1876017" cy="369332"/>
          </a:xfrm>
          <a:prstGeom prst="rect">
            <a:avLst/>
          </a:prstGeom>
          <a:noFill/>
        </p:spPr>
        <p:txBody>
          <a:bodyPr wrap="square" rtlCol="0">
            <a:spAutoFit/>
          </a:bodyPr>
          <a:lstStyle/>
          <a:p>
            <a:pPr algn="ctr"/>
            <a:r>
              <a:rPr lang="en-US" dirty="0" smtClean="0"/>
              <a:t>Initial Structure</a:t>
            </a:r>
            <a:endParaRPr lang="en-US" dirty="0"/>
          </a:p>
        </p:txBody>
      </p:sp>
      <p:sp>
        <p:nvSpPr>
          <p:cNvPr id="212" name="TextBox 211"/>
          <p:cNvSpPr txBox="1"/>
          <p:nvPr/>
        </p:nvSpPr>
        <p:spPr>
          <a:xfrm>
            <a:off x="328710" y="1145365"/>
            <a:ext cx="1876017" cy="369332"/>
          </a:xfrm>
          <a:prstGeom prst="rect">
            <a:avLst/>
          </a:prstGeom>
          <a:noFill/>
        </p:spPr>
        <p:txBody>
          <a:bodyPr wrap="square" rtlCol="0">
            <a:spAutoFit/>
          </a:bodyPr>
          <a:lstStyle/>
          <a:p>
            <a:pPr algn="ctr"/>
            <a:r>
              <a:rPr lang="en-US" dirty="0" smtClean="0"/>
              <a:t>Absorption</a:t>
            </a:r>
            <a:endParaRPr lang="en-US" dirty="0"/>
          </a:p>
        </p:txBody>
      </p:sp>
      <p:sp>
        <p:nvSpPr>
          <p:cNvPr id="213" name="TextBox 212"/>
          <p:cNvSpPr txBox="1"/>
          <p:nvPr/>
        </p:nvSpPr>
        <p:spPr>
          <a:xfrm>
            <a:off x="6553200" y="1145365"/>
            <a:ext cx="2407356" cy="369332"/>
          </a:xfrm>
          <a:prstGeom prst="rect">
            <a:avLst/>
          </a:prstGeom>
          <a:noFill/>
        </p:spPr>
        <p:txBody>
          <a:bodyPr wrap="square" rtlCol="0">
            <a:spAutoFit/>
          </a:bodyPr>
          <a:lstStyle/>
          <a:p>
            <a:pPr algn="ctr"/>
            <a:r>
              <a:rPr lang="en-US" dirty="0" smtClean="0"/>
              <a:t>Probability of Addition</a:t>
            </a:r>
            <a:endParaRPr lang="en-US" dirty="0"/>
          </a:p>
        </p:txBody>
      </p:sp>
      <p:sp>
        <p:nvSpPr>
          <p:cNvPr id="214" name="TextBox 213"/>
          <p:cNvSpPr txBox="1"/>
          <p:nvPr/>
        </p:nvSpPr>
        <p:spPr>
          <a:xfrm>
            <a:off x="6688667" y="3919509"/>
            <a:ext cx="2130777" cy="369332"/>
          </a:xfrm>
          <a:prstGeom prst="rect">
            <a:avLst/>
          </a:prstGeom>
          <a:noFill/>
        </p:spPr>
        <p:txBody>
          <a:bodyPr wrap="square" rtlCol="0">
            <a:spAutoFit/>
          </a:bodyPr>
          <a:lstStyle/>
          <a:p>
            <a:pPr algn="ctr"/>
            <a:r>
              <a:rPr lang="en-US" dirty="0" smtClean="0"/>
              <a:t>New Structure</a:t>
            </a:r>
            <a:endParaRPr lang="en-US" dirty="0"/>
          </a:p>
        </p:txBody>
      </p:sp>
      <p:sp>
        <p:nvSpPr>
          <p:cNvPr id="3" name="Footer Placeholder 2"/>
          <p:cNvSpPr>
            <a:spLocks noGrp="1"/>
          </p:cNvSpPr>
          <p:nvPr>
            <p:ph type="ftr" sz="quarter" idx="11"/>
          </p:nvPr>
        </p:nvSpPr>
        <p:spPr/>
        <p:txBody>
          <a:bodyPr/>
          <a:lstStyle/>
          <a:p>
            <a:r>
              <a:rPr lang="en-US" smtClean="0"/>
              <a:t>Nick Batara | nbatara@caltech.edu</a:t>
            </a:r>
            <a:endParaRPr lang="en-US"/>
          </a:p>
        </p:txBody>
      </p:sp>
      <p:sp>
        <p:nvSpPr>
          <p:cNvPr id="5" name="Slide Number Placeholder 4"/>
          <p:cNvSpPr>
            <a:spLocks noGrp="1"/>
          </p:cNvSpPr>
          <p:nvPr>
            <p:ph type="sldNum" sz="quarter" idx="12"/>
          </p:nvPr>
        </p:nvSpPr>
        <p:spPr/>
        <p:txBody>
          <a:bodyPr/>
          <a:lstStyle/>
          <a:p>
            <a:fld id="{6C8CDB1F-1390-8140-B67B-0189A659D9DB}" type="slidenum">
              <a:rPr lang="en-US" smtClean="0"/>
              <a:t>0</a:t>
            </a:fld>
            <a:endParaRPr lang="en-US" dirty="0"/>
          </a:p>
        </p:txBody>
      </p:sp>
    </p:spTree>
    <p:extLst>
      <p:ext uri="{BB962C8B-B14F-4D97-AF65-F5344CB8AC3E}">
        <p14:creationId xmlns:p14="http://schemas.microsoft.com/office/powerpoint/2010/main" val="14365700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Growth Mechanism</a:t>
            </a:r>
            <a:endParaRPr lang="en-US" sz="3600" dirty="0"/>
          </a:p>
        </p:txBody>
      </p:sp>
      <p:sp>
        <p:nvSpPr>
          <p:cNvPr id="80" name="TextBox 79"/>
          <p:cNvSpPr txBox="1"/>
          <p:nvPr/>
        </p:nvSpPr>
        <p:spPr>
          <a:xfrm>
            <a:off x="4692695" y="1666120"/>
            <a:ext cx="3814234" cy="1200328"/>
          </a:xfrm>
          <a:prstGeom prst="rect">
            <a:avLst/>
          </a:prstGeom>
          <a:noFill/>
        </p:spPr>
        <p:txBody>
          <a:bodyPr wrap="square" rtlCol="0">
            <a:spAutoFit/>
          </a:bodyPr>
          <a:lstStyle/>
          <a:p>
            <a:pPr algn="ctr"/>
            <a:r>
              <a:rPr lang="en-US" sz="2400" i="1" dirty="0" smtClean="0">
                <a:latin typeface="+mj-lt"/>
                <a:cs typeface="Avenir Medium"/>
              </a:rPr>
              <a:t>Local light absorption leads to an increase in the local growth rate.</a:t>
            </a:r>
            <a:endParaRPr lang="en-US" sz="2400" i="1" dirty="0">
              <a:latin typeface="+mj-lt"/>
              <a:cs typeface="Avenir Medium"/>
            </a:endParaRPr>
          </a:p>
        </p:txBody>
      </p:sp>
      <p:grpSp>
        <p:nvGrpSpPr>
          <p:cNvPr id="54" name="Group 53"/>
          <p:cNvGrpSpPr/>
          <p:nvPr/>
        </p:nvGrpSpPr>
        <p:grpSpPr>
          <a:xfrm>
            <a:off x="4847017" y="2898814"/>
            <a:ext cx="3505591" cy="2567752"/>
            <a:chOff x="347594" y="2813574"/>
            <a:chExt cx="3505591" cy="2567752"/>
          </a:xfrm>
        </p:grpSpPr>
        <p:grpSp>
          <p:nvGrpSpPr>
            <p:cNvPr id="18" name="Group 17"/>
            <p:cNvGrpSpPr/>
            <p:nvPr/>
          </p:nvGrpSpPr>
          <p:grpSpPr>
            <a:xfrm>
              <a:off x="347594" y="2813574"/>
              <a:ext cx="3505591" cy="2567752"/>
              <a:chOff x="5244147" y="1654972"/>
              <a:chExt cx="3505591" cy="2567752"/>
            </a:xfrm>
          </p:grpSpPr>
          <p:grpSp>
            <p:nvGrpSpPr>
              <p:cNvPr id="19" name="Group 18"/>
              <p:cNvGrpSpPr/>
              <p:nvPr/>
            </p:nvGrpSpPr>
            <p:grpSpPr>
              <a:xfrm>
                <a:off x="5869184" y="1995246"/>
                <a:ext cx="2832780" cy="2227478"/>
                <a:chOff x="2809687" y="2075389"/>
                <a:chExt cx="2832780" cy="2227478"/>
              </a:xfrm>
            </p:grpSpPr>
            <p:grpSp>
              <p:nvGrpSpPr>
                <p:cNvPr id="30" name="Group 29"/>
                <p:cNvGrpSpPr/>
                <p:nvPr/>
              </p:nvGrpSpPr>
              <p:grpSpPr>
                <a:xfrm>
                  <a:off x="3349958" y="3627027"/>
                  <a:ext cx="1331917" cy="292778"/>
                  <a:chOff x="3478289" y="2250763"/>
                  <a:chExt cx="1331917" cy="292778"/>
                </a:xfrm>
              </p:grpSpPr>
              <p:cxnSp>
                <p:nvCxnSpPr>
                  <p:cNvPr id="44" name="Straight Connector 43"/>
                  <p:cNvCxnSpPr/>
                  <p:nvPr/>
                </p:nvCxnSpPr>
                <p:spPr>
                  <a:xfrm>
                    <a:off x="3478289" y="2250763"/>
                    <a:ext cx="713551" cy="0"/>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5" name="Freeform 19"/>
                  <p:cNvSpPr>
                    <a:spLocks/>
                  </p:cNvSpPr>
                  <p:nvPr/>
                </p:nvSpPr>
                <p:spPr bwMode="auto">
                  <a:xfrm flipH="1">
                    <a:off x="4124509" y="2250763"/>
                    <a:ext cx="685697" cy="292778"/>
                  </a:xfrm>
                  <a:custGeom>
                    <a:avLst/>
                    <a:gdLst>
                      <a:gd name="T0" fmla="*/ 0 w 756"/>
                      <a:gd name="T1" fmla="*/ 2147483647 h 290"/>
                      <a:gd name="T2" fmla="*/ 2147483647 w 756"/>
                      <a:gd name="T3" fmla="*/ 2147483647 h 290"/>
                      <a:gd name="T4" fmla="*/ 2147483647 w 756"/>
                      <a:gd name="T5" fmla="*/ 2147483647 h 290"/>
                      <a:gd name="T6" fmla="*/ 2147483647 w 756"/>
                      <a:gd name="T7" fmla="*/ 2147483647 h 290"/>
                      <a:gd name="T8" fmla="*/ 2147483647 w 756"/>
                      <a:gd name="T9" fmla="*/ 2147483647 h 290"/>
                      <a:gd name="T10" fmla="*/ 2147483647 w 756"/>
                      <a:gd name="T11" fmla="*/ 2147483647 h 290"/>
                      <a:gd name="T12" fmla="*/ 0 60000 65536"/>
                      <a:gd name="T13" fmla="*/ 0 60000 65536"/>
                      <a:gd name="T14" fmla="*/ 0 60000 65536"/>
                      <a:gd name="T15" fmla="*/ 0 60000 65536"/>
                      <a:gd name="T16" fmla="*/ 0 60000 65536"/>
                      <a:gd name="T17" fmla="*/ 0 60000 65536"/>
                      <a:gd name="T18" fmla="*/ 0 w 756"/>
                      <a:gd name="T19" fmla="*/ 0 h 290"/>
                      <a:gd name="T20" fmla="*/ 756 w 756"/>
                      <a:gd name="T21" fmla="*/ 290 h 290"/>
                    </a:gdLst>
                    <a:ahLst/>
                    <a:cxnLst>
                      <a:cxn ang="T12">
                        <a:pos x="T0" y="T1"/>
                      </a:cxn>
                      <a:cxn ang="T13">
                        <a:pos x="T2" y="T3"/>
                      </a:cxn>
                      <a:cxn ang="T14">
                        <a:pos x="T4" y="T5"/>
                      </a:cxn>
                      <a:cxn ang="T15">
                        <a:pos x="T6" y="T7"/>
                      </a:cxn>
                      <a:cxn ang="T16">
                        <a:pos x="T8" y="T9"/>
                      </a:cxn>
                      <a:cxn ang="T17">
                        <a:pos x="T10" y="T11"/>
                      </a:cxn>
                    </a:cxnLst>
                    <a:rect l="T18" t="T19" r="T20" b="T21"/>
                    <a:pathLst>
                      <a:path w="756" h="290">
                        <a:moveTo>
                          <a:pt x="0" y="290"/>
                        </a:moveTo>
                        <a:cubicBezTo>
                          <a:pt x="19" y="243"/>
                          <a:pt x="39" y="197"/>
                          <a:pt x="84" y="158"/>
                        </a:cubicBezTo>
                        <a:cubicBezTo>
                          <a:pt x="129" y="119"/>
                          <a:pt x="207" y="82"/>
                          <a:pt x="268" y="58"/>
                        </a:cubicBezTo>
                        <a:cubicBezTo>
                          <a:pt x="329" y="34"/>
                          <a:pt x="385" y="23"/>
                          <a:pt x="452" y="14"/>
                        </a:cubicBezTo>
                        <a:cubicBezTo>
                          <a:pt x="519" y="5"/>
                          <a:pt x="621" y="4"/>
                          <a:pt x="672" y="2"/>
                        </a:cubicBezTo>
                        <a:cubicBezTo>
                          <a:pt x="723" y="0"/>
                          <a:pt x="739" y="1"/>
                          <a:pt x="756" y="2"/>
                        </a:cubicBezTo>
                      </a:path>
                    </a:pathLst>
                  </a:custGeom>
                  <a:noFill/>
                  <a:ln w="38100" cmpd="sng">
                    <a:solidFill>
                      <a:schemeClr val="tx1"/>
                    </a:solidFill>
                    <a:round/>
                    <a:headEnd/>
                    <a:tailEnd/>
                  </a:ln>
                </p:spPr>
                <p:txBody>
                  <a:bodyPr wrap="none" anchor="ctr">
                    <a:prstTxWarp prst="textNoShape">
                      <a:avLst/>
                    </a:prstTxWarp>
                  </a:bodyPr>
                  <a:lstStyle/>
                  <a:p>
                    <a:pPr algn="ctr"/>
                    <a:endParaRPr lang="en-US" sz="1400">
                      <a:latin typeface="+mj-lt"/>
                      <a:ea typeface="Calibri" pitchFamily="-112" charset="0"/>
                    </a:endParaRPr>
                  </a:p>
                </p:txBody>
              </p:sp>
            </p:grpSp>
            <p:sp>
              <p:nvSpPr>
                <p:cNvPr id="31" name="Line 15"/>
                <p:cNvSpPr>
                  <a:spLocks noChangeShapeType="1"/>
                </p:cNvSpPr>
                <p:nvPr/>
              </p:nvSpPr>
              <p:spPr bwMode="auto">
                <a:xfrm flipH="1">
                  <a:off x="4681875" y="2154027"/>
                  <a:ext cx="0" cy="2148840"/>
                </a:xfrm>
                <a:prstGeom prst="line">
                  <a:avLst/>
                </a:prstGeom>
                <a:noFill/>
                <a:ln w="38100" cmpd="sng">
                  <a:solidFill>
                    <a:schemeClr val="tx1"/>
                  </a:solidFill>
                  <a:round/>
                  <a:headEnd/>
                  <a:tailEnd/>
                </a:ln>
              </p:spPr>
              <p:txBody>
                <a:bodyPr wrap="none" anchor="ctr">
                  <a:prstTxWarp prst="textNoShape">
                    <a:avLst/>
                  </a:prstTxWarp>
                </a:bodyPr>
                <a:lstStyle/>
                <a:p>
                  <a:pPr algn="ctr"/>
                  <a:endParaRPr lang="en-US" sz="1400">
                    <a:latin typeface="+mj-lt"/>
                  </a:endParaRPr>
                </a:p>
              </p:txBody>
            </p:sp>
            <p:grpSp>
              <p:nvGrpSpPr>
                <p:cNvPr id="32" name="Group 31"/>
                <p:cNvGrpSpPr/>
                <p:nvPr/>
              </p:nvGrpSpPr>
              <p:grpSpPr>
                <a:xfrm>
                  <a:off x="3349958" y="2534349"/>
                  <a:ext cx="1331917" cy="292778"/>
                  <a:chOff x="3478289" y="2250763"/>
                  <a:chExt cx="1331917" cy="292778"/>
                </a:xfrm>
              </p:grpSpPr>
              <p:cxnSp>
                <p:nvCxnSpPr>
                  <p:cNvPr id="42" name="Straight Connector 41"/>
                  <p:cNvCxnSpPr/>
                  <p:nvPr/>
                </p:nvCxnSpPr>
                <p:spPr>
                  <a:xfrm>
                    <a:off x="3478289" y="2250763"/>
                    <a:ext cx="713551" cy="0"/>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3" name="Freeform 19"/>
                  <p:cNvSpPr>
                    <a:spLocks/>
                  </p:cNvSpPr>
                  <p:nvPr/>
                </p:nvSpPr>
                <p:spPr bwMode="auto">
                  <a:xfrm flipH="1">
                    <a:off x="4124509" y="2250763"/>
                    <a:ext cx="685697" cy="292778"/>
                  </a:xfrm>
                  <a:custGeom>
                    <a:avLst/>
                    <a:gdLst>
                      <a:gd name="T0" fmla="*/ 0 w 756"/>
                      <a:gd name="T1" fmla="*/ 2147483647 h 290"/>
                      <a:gd name="T2" fmla="*/ 2147483647 w 756"/>
                      <a:gd name="T3" fmla="*/ 2147483647 h 290"/>
                      <a:gd name="T4" fmla="*/ 2147483647 w 756"/>
                      <a:gd name="T5" fmla="*/ 2147483647 h 290"/>
                      <a:gd name="T6" fmla="*/ 2147483647 w 756"/>
                      <a:gd name="T7" fmla="*/ 2147483647 h 290"/>
                      <a:gd name="T8" fmla="*/ 2147483647 w 756"/>
                      <a:gd name="T9" fmla="*/ 2147483647 h 290"/>
                      <a:gd name="T10" fmla="*/ 2147483647 w 756"/>
                      <a:gd name="T11" fmla="*/ 2147483647 h 290"/>
                      <a:gd name="T12" fmla="*/ 0 60000 65536"/>
                      <a:gd name="T13" fmla="*/ 0 60000 65536"/>
                      <a:gd name="T14" fmla="*/ 0 60000 65536"/>
                      <a:gd name="T15" fmla="*/ 0 60000 65536"/>
                      <a:gd name="T16" fmla="*/ 0 60000 65536"/>
                      <a:gd name="T17" fmla="*/ 0 60000 65536"/>
                      <a:gd name="T18" fmla="*/ 0 w 756"/>
                      <a:gd name="T19" fmla="*/ 0 h 290"/>
                      <a:gd name="T20" fmla="*/ 756 w 756"/>
                      <a:gd name="T21" fmla="*/ 290 h 290"/>
                    </a:gdLst>
                    <a:ahLst/>
                    <a:cxnLst>
                      <a:cxn ang="T12">
                        <a:pos x="T0" y="T1"/>
                      </a:cxn>
                      <a:cxn ang="T13">
                        <a:pos x="T2" y="T3"/>
                      </a:cxn>
                      <a:cxn ang="T14">
                        <a:pos x="T4" y="T5"/>
                      </a:cxn>
                      <a:cxn ang="T15">
                        <a:pos x="T6" y="T7"/>
                      </a:cxn>
                      <a:cxn ang="T16">
                        <a:pos x="T8" y="T9"/>
                      </a:cxn>
                      <a:cxn ang="T17">
                        <a:pos x="T10" y="T11"/>
                      </a:cxn>
                    </a:cxnLst>
                    <a:rect l="T18" t="T19" r="T20" b="T21"/>
                    <a:pathLst>
                      <a:path w="756" h="290">
                        <a:moveTo>
                          <a:pt x="0" y="290"/>
                        </a:moveTo>
                        <a:cubicBezTo>
                          <a:pt x="19" y="243"/>
                          <a:pt x="39" y="197"/>
                          <a:pt x="84" y="158"/>
                        </a:cubicBezTo>
                        <a:cubicBezTo>
                          <a:pt x="129" y="119"/>
                          <a:pt x="207" y="82"/>
                          <a:pt x="268" y="58"/>
                        </a:cubicBezTo>
                        <a:cubicBezTo>
                          <a:pt x="329" y="34"/>
                          <a:pt x="385" y="23"/>
                          <a:pt x="452" y="14"/>
                        </a:cubicBezTo>
                        <a:cubicBezTo>
                          <a:pt x="519" y="5"/>
                          <a:pt x="621" y="4"/>
                          <a:pt x="672" y="2"/>
                        </a:cubicBezTo>
                        <a:cubicBezTo>
                          <a:pt x="723" y="0"/>
                          <a:pt x="739" y="1"/>
                          <a:pt x="756" y="2"/>
                        </a:cubicBezTo>
                      </a:path>
                    </a:pathLst>
                  </a:custGeom>
                  <a:noFill/>
                  <a:ln w="38100" cmpd="sng">
                    <a:solidFill>
                      <a:schemeClr val="tx1"/>
                    </a:solidFill>
                    <a:round/>
                    <a:headEnd/>
                    <a:tailEnd/>
                  </a:ln>
                </p:spPr>
                <p:txBody>
                  <a:bodyPr wrap="none" anchor="ctr">
                    <a:prstTxWarp prst="textNoShape">
                      <a:avLst/>
                    </a:prstTxWarp>
                  </a:bodyPr>
                  <a:lstStyle/>
                  <a:p>
                    <a:pPr algn="ctr"/>
                    <a:endParaRPr lang="en-US" sz="1400">
                      <a:latin typeface="+mj-lt"/>
                      <a:ea typeface="Calibri" pitchFamily="-112" charset="0"/>
                    </a:endParaRPr>
                  </a:p>
                </p:txBody>
              </p:sp>
            </p:grpSp>
            <p:sp>
              <p:nvSpPr>
                <p:cNvPr id="33" name="TextBox 32"/>
                <p:cNvSpPr txBox="1"/>
                <p:nvPr/>
              </p:nvSpPr>
              <p:spPr>
                <a:xfrm>
                  <a:off x="4775248" y="2751301"/>
                  <a:ext cx="867219" cy="307777"/>
                </a:xfrm>
                <a:prstGeom prst="rect">
                  <a:avLst/>
                </a:prstGeom>
                <a:noFill/>
              </p:spPr>
              <p:txBody>
                <a:bodyPr wrap="none" rtlCol="0">
                  <a:spAutoFit/>
                </a:bodyPr>
                <a:lstStyle/>
                <a:p>
                  <a:pPr algn="ctr"/>
                  <a:r>
                    <a:rPr lang="en-US" sz="1400" dirty="0" smtClean="0">
                      <a:latin typeface="+mj-lt"/>
                      <a:cs typeface="Helvetica"/>
                    </a:rPr>
                    <a:t>-</a:t>
                  </a:r>
                  <a:r>
                    <a:rPr lang="en-US" sz="1400" dirty="0" err="1" smtClean="0">
                      <a:latin typeface="+mj-lt"/>
                      <a:cs typeface="Helvetica"/>
                    </a:rPr>
                    <a:t>qE</a:t>
                  </a:r>
                  <a:r>
                    <a:rPr lang="en-US" sz="1400" dirty="0" smtClean="0">
                      <a:latin typeface="+mj-lt"/>
                      <a:cs typeface="Helvetica"/>
                    </a:rPr>
                    <a:t>(A</a:t>
                  </a:r>
                  <a:r>
                    <a:rPr lang="en-US" sz="1400" baseline="30000" dirty="0" smtClean="0">
                      <a:latin typeface="+mj-lt"/>
                      <a:cs typeface="Helvetica"/>
                    </a:rPr>
                    <a:t>+</a:t>
                  </a:r>
                  <a:r>
                    <a:rPr lang="en-US" sz="1400" dirty="0" smtClean="0">
                      <a:latin typeface="+mj-lt"/>
                      <a:cs typeface="Helvetica"/>
                    </a:rPr>
                    <a:t>/A)</a:t>
                  </a:r>
                  <a:endParaRPr lang="en-US" sz="1400" dirty="0">
                    <a:latin typeface="+mj-lt"/>
                    <a:cs typeface="Helvetica"/>
                  </a:endParaRPr>
                </a:p>
              </p:txBody>
            </p:sp>
            <p:sp>
              <p:nvSpPr>
                <p:cNvPr id="34" name="Oval 33"/>
                <p:cNvSpPr/>
                <p:nvPr/>
              </p:nvSpPr>
              <p:spPr bwMode="auto">
                <a:xfrm>
                  <a:off x="3718711" y="3727717"/>
                  <a:ext cx="118615" cy="118615"/>
                </a:xfrm>
                <a:prstGeom prst="ellipse">
                  <a:avLst/>
                </a:prstGeom>
                <a:noFill/>
                <a:ln w="31750">
                  <a:solidFill>
                    <a:schemeClr val="tx1"/>
                  </a:solidFill>
                  <a:round/>
                  <a:headEnd/>
                  <a:tailEnd/>
                </a:ln>
              </p:spPr>
              <p:txBody>
                <a:bodyPr wrap="none" rtlCol="0" anchor="ctr">
                  <a:prstTxWarp prst="textNoShape">
                    <a:avLst/>
                  </a:prstTxWarp>
                </a:bodyPr>
                <a:lstStyle/>
                <a:p>
                  <a:pPr algn="ctr"/>
                  <a:endParaRPr lang="en-US" sz="1400">
                    <a:latin typeface="+mj-lt"/>
                  </a:endParaRPr>
                </a:p>
              </p:txBody>
            </p:sp>
            <p:cxnSp>
              <p:nvCxnSpPr>
                <p:cNvPr id="35" name="Straight Connector 34"/>
                <p:cNvCxnSpPr/>
                <p:nvPr/>
              </p:nvCxnSpPr>
              <p:spPr>
                <a:xfrm>
                  <a:off x="4681875" y="3199759"/>
                  <a:ext cx="777240" cy="0"/>
                </a:xfrm>
                <a:prstGeom prst="line">
                  <a:avLst/>
                </a:prstGeom>
                <a:ln w="38100" cmpd="sng">
                  <a:solidFill>
                    <a:schemeClr val="tx1"/>
                  </a:solidFill>
                  <a:prstDash val="sysDash"/>
                  <a:tailEnd type="none"/>
                </a:ln>
                <a:effectLst/>
              </p:spPr>
              <p:style>
                <a:lnRef idx="2">
                  <a:schemeClr val="accent1"/>
                </a:lnRef>
                <a:fillRef idx="0">
                  <a:schemeClr val="accent1"/>
                </a:fillRef>
                <a:effectRef idx="1">
                  <a:schemeClr val="accent1"/>
                </a:effectRef>
                <a:fontRef idx="minor">
                  <a:schemeClr val="tx1"/>
                </a:fontRef>
              </p:style>
            </p:cxnSp>
            <p:sp>
              <p:nvSpPr>
                <p:cNvPr id="36" name="Freeform 51"/>
                <p:cNvSpPr>
                  <a:spLocks/>
                </p:cNvSpPr>
                <p:nvPr/>
              </p:nvSpPr>
              <p:spPr bwMode="auto">
                <a:xfrm rot="15179750" flipV="1">
                  <a:off x="2591003" y="2836319"/>
                  <a:ext cx="1206018" cy="339746"/>
                </a:xfrm>
                <a:custGeom>
                  <a:avLst/>
                  <a:gdLst>
                    <a:gd name="T0" fmla="*/ 2147483647 w 909"/>
                    <a:gd name="T1" fmla="*/ 2147483647 h 217"/>
                    <a:gd name="T2" fmla="*/ 2147483647 w 909"/>
                    <a:gd name="T3" fmla="*/ 2147483647 h 217"/>
                    <a:gd name="T4" fmla="*/ 2147483647 w 909"/>
                    <a:gd name="T5" fmla="*/ 2147483647 h 217"/>
                    <a:gd name="T6" fmla="*/ 2147483647 w 909"/>
                    <a:gd name="T7" fmla="*/ 2147483647 h 217"/>
                    <a:gd name="T8" fmla="*/ 2147483647 w 909"/>
                    <a:gd name="T9" fmla="*/ 0 h 217"/>
                    <a:gd name="T10" fmla="*/ 2147483647 w 909"/>
                    <a:gd name="T11" fmla="*/ 2147483647 h 217"/>
                    <a:gd name="T12" fmla="*/ 2147483647 w 909"/>
                    <a:gd name="T13" fmla="*/ 2147483647 h 217"/>
                    <a:gd name="T14" fmla="*/ 0 w 909"/>
                    <a:gd name="T15" fmla="*/ 2147483647 h 217"/>
                    <a:gd name="T16" fmla="*/ 0 60000 65536"/>
                    <a:gd name="T17" fmla="*/ 0 60000 65536"/>
                    <a:gd name="T18" fmla="*/ 0 60000 65536"/>
                    <a:gd name="T19" fmla="*/ 0 60000 65536"/>
                    <a:gd name="T20" fmla="*/ 0 60000 65536"/>
                    <a:gd name="T21" fmla="*/ 0 60000 65536"/>
                    <a:gd name="T22" fmla="*/ 0 60000 65536"/>
                    <a:gd name="T23" fmla="*/ 0 60000 65536"/>
                    <a:gd name="T24" fmla="*/ 0 w 909"/>
                    <a:gd name="T25" fmla="*/ 0 h 217"/>
                    <a:gd name="T26" fmla="*/ 909 w 909"/>
                    <a:gd name="T27" fmla="*/ 217 h 2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09" h="217">
                      <a:moveTo>
                        <a:pt x="909" y="84"/>
                      </a:moveTo>
                      <a:cubicBezTo>
                        <a:pt x="889" y="102"/>
                        <a:pt x="826" y="205"/>
                        <a:pt x="784" y="192"/>
                      </a:cubicBezTo>
                      <a:cubicBezTo>
                        <a:pt x="743" y="179"/>
                        <a:pt x="704" y="2"/>
                        <a:pt x="660" y="3"/>
                      </a:cubicBezTo>
                      <a:cubicBezTo>
                        <a:pt x="616" y="4"/>
                        <a:pt x="564" y="201"/>
                        <a:pt x="519" y="201"/>
                      </a:cubicBezTo>
                      <a:cubicBezTo>
                        <a:pt x="474" y="201"/>
                        <a:pt x="431" y="0"/>
                        <a:pt x="386" y="0"/>
                      </a:cubicBezTo>
                      <a:cubicBezTo>
                        <a:pt x="341" y="0"/>
                        <a:pt x="278" y="185"/>
                        <a:pt x="245" y="201"/>
                      </a:cubicBezTo>
                      <a:cubicBezTo>
                        <a:pt x="212" y="217"/>
                        <a:pt x="228" y="111"/>
                        <a:pt x="187" y="93"/>
                      </a:cubicBezTo>
                      <a:cubicBezTo>
                        <a:pt x="146" y="75"/>
                        <a:pt x="39" y="93"/>
                        <a:pt x="0" y="93"/>
                      </a:cubicBezTo>
                    </a:path>
                  </a:pathLst>
                </a:custGeom>
                <a:noFill/>
                <a:ln w="38100">
                  <a:solidFill>
                    <a:srgbClr val="FF0000"/>
                  </a:solidFill>
                  <a:round/>
                  <a:headEnd/>
                  <a:tailEnd type="triangle" w="lg" len="med"/>
                </a:ln>
                <a:extLst>
                  <a:ext uri="{909E8E84-426E-40dd-AFC4-6F175D3DCCD1}">
                    <a14:hiddenFill xmlns="" xmlns:a14="http://schemas.microsoft.com/office/drawing/2010/main">
                      <a:solidFill>
                        <a:srgbClr val="FFFFFF"/>
                      </a:solidFill>
                    </a14:hiddenFill>
                  </a:ext>
                </a:extLst>
              </p:spPr>
              <p:txBody>
                <a:bodyPr rot="10800000"/>
                <a:lstStyle/>
                <a:p>
                  <a:pPr algn="ctr" defTabSz="457200" eaLnBrk="1" hangingPunct="1"/>
                  <a:r>
                    <a:rPr lang="en-US" sz="1400">
                      <a:latin typeface="+mj-lt"/>
                    </a:rPr>
                    <a:t> </a:t>
                  </a:r>
                </a:p>
              </p:txBody>
            </p:sp>
            <p:sp>
              <p:nvSpPr>
                <p:cNvPr id="37" name="TextBox 36"/>
                <p:cNvSpPr txBox="1"/>
                <p:nvPr/>
              </p:nvSpPr>
              <p:spPr>
                <a:xfrm>
                  <a:off x="2809687" y="2093404"/>
                  <a:ext cx="674154" cy="307777"/>
                </a:xfrm>
                <a:prstGeom prst="rect">
                  <a:avLst/>
                </a:prstGeom>
                <a:noFill/>
              </p:spPr>
              <p:txBody>
                <a:bodyPr wrap="none" rtlCol="0">
                  <a:spAutoFit/>
                </a:bodyPr>
                <a:lstStyle/>
                <a:p>
                  <a:pPr algn="ctr"/>
                  <a:r>
                    <a:rPr lang="en-US" sz="1400" dirty="0" err="1" smtClean="0">
                      <a:latin typeface="+mj-lt"/>
                      <a:cs typeface="Helvetica"/>
                    </a:rPr>
                    <a:t>hν</a:t>
                  </a:r>
                  <a:r>
                    <a:rPr lang="en-US" sz="1400" dirty="0" smtClean="0">
                      <a:latin typeface="+mj-lt"/>
                      <a:cs typeface="Helvetica"/>
                    </a:rPr>
                    <a:t> &gt; </a:t>
                  </a:r>
                  <a:r>
                    <a:rPr lang="en-US" sz="1400" dirty="0" err="1" smtClean="0">
                      <a:latin typeface="+mj-lt"/>
                      <a:cs typeface="Helvetica"/>
                    </a:rPr>
                    <a:t>E</a:t>
                  </a:r>
                  <a:r>
                    <a:rPr lang="en-US" sz="1400" baseline="-25000" dirty="0" err="1" smtClean="0">
                      <a:latin typeface="+mj-lt"/>
                      <a:cs typeface="Helvetica"/>
                    </a:rPr>
                    <a:t>g</a:t>
                  </a:r>
                  <a:endParaRPr lang="en-US" sz="1400" dirty="0">
                    <a:latin typeface="+mj-lt"/>
                    <a:cs typeface="Helvetica"/>
                  </a:endParaRPr>
                </a:p>
              </p:txBody>
            </p:sp>
            <p:sp>
              <p:nvSpPr>
                <p:cNvPr id="38" name="Oval 37"/>
                <p:cNvSpPr/>
                <p:nvPr/>
              </p:nvSpPr>
              <p:spPr bwMode="auto">
                <a:xfrm>
                  <a:off x="4374684" y="2408454"/>
                  <a:ext cx="118615" cy="118615"/>
                </a:xfrm>
                <a:prstGeom prst="ellipse">
                  <a:avLst/>
                </a:prstGeom>
                <a:solidFill>
                  <a:schemeClr val="tx1"/>
                </a:solidFill>
                <a:ln w="31750">
                  <a:solidFill>
                    <a:schemeClr val="tx1"/>
                  </a:solidFill>
                  <a:round/>
                  <a:headEnd/>
                  <a:tailEnd/>
                </a:ln>
              </p:spPr>
              <p:txBody>
                <a:bodyPr wrap="none" rtlCol="0" anchor="ctr">
                  <a:prstTxWarp prst="textNoShape">
                    <a:avLst/>
                  </a:prstTxWarp>
                </a:bodyPr>
                <a:lstStyle/>
                <a:p>
                  <a:pPr algn="ctr"/>
                  <a:endParaRPr lang="en-US" sz="1400">
                    <a:latin typeface="+mj-lt"/>
                  </a:endParaRPr>
                </a:p>
              </p:txBody>
            </p:sp>
            <p:sp>
              <p:nvSpPr>
                <p:cNvPr id="39" name="TextBox 38"/>
                <p:cNvSpPr txBox="1"/>
                <p:nvPr/>
              </p:nvSpPr>
              <p:spPr>
                <a:xfrm>
                  <a:off x="4169337" y="2075389"/>
                  <a:ext cx="310639" cy="307777"/>
                </a:xfrm>
                <a:prstGeom prst="rect">
                  <a:avLst/>
                </a:prstGeom>
                <a:noFill/>
              </p:spPr>
              <p:txBody>
                <a:bodyPr wrap="none" rtlCol="0">
                  <a:spAutoFit/>
                </a:bodyPr>
                <a:lstStyle/>
                <a:p>
                  <a:pPr algn="ctr"/>
                  <a:r>
                    <a:rPr lang="en-US" sz="1400" dirty="0" smtClean="0">
                      <a:latin typeface="+mj-lt"/>
                      <a:cs typeface="Helvetica"/>
                    </a:rPr>
                    <a:t>e</a:t>
                  </a:r>
                  <a:r>
                    <a:rPr lang="en-US" sz="1400" b="1" baseline="30000" dirty="0" smtClean="0">
                      <a:latin typeface="+mj-lt"/>
                      <a:cs typeface="Helvetica"/>
                    </a:rPr>
                    <a:t>-</a:t>
                  </a:r>
                  <a:endParaRPr lang="en-US" sz="1400" b="1" dirty="0">
                    <a:latin typeface="+mj-lt"/>
                    <a:cs typeface="Helvetica"/>
                  </a:endParaRPr>
                </a:p>
              </p:txBody>
            </p:sp>
            <p:sp>
              <p:nvSpPr>
                <p:cNvPr id="40" name="TextBox 39"/>
                <p:cNvSpPr txBox="1"/>
                <p:nvPr/>
              </p:nvSpPr>
              <p:spPr>
                <a:xfrm>
                  <a:off x="3800885" y="3715840"/>
                  <a:ext cx="338604" cy="307777"/>
                </a:xfrm>
                <a:prstGeom prst="rect">
                  <a:avLst/>
                </a:prstGeom>
                <a:noFill/>
              </p:spPr>
              <p:txBody>
                <a:bodyPr wrap="none" rtlCol="0">
                  <a:spAutoFit/>
                </a:bodyPr>
                <a:lstStyle/>
                <a:p>
                  <a:pPr algn="ctr"/>
                  <a:r>
                    <a:rPr lang="en-US" sz="1400" dirty="0" smtClean="0">
                      <a:latin typeface="+mj-lt"/>
                      <a:cs typeface="Helvetica"/>
                    </a:rPr>
                    <a:t>h</a:t>
                  </a:r>
                  <a:r>
                    <a:rPr lang="en-US" sz="1400" baseline="30000" dirty="0" smtClean="0">
                      <a:latin typeface="+mj-lt"/>
                      <a:cs typeface="Helvetica"/>
                    </a:rPr>
                    <a:t>+</a:t>
                  </a:r>
                  <a:endParaRPr lang="en-US" sz="1400" dirty="0">
                    <a:latin typeface="+mj-lt"/>
                    <a:cs typeface="Helvetica"/>
                  </a:endParaRPr>
                </a:p>
              </p:txBody>
            </p:sp>
            <p:cxnSp>
              <p:nvCxnSpPr>
                <p:cNvPr id="41" name="Straight Connector 40"/>
                <p:cNvCxnSpPr/>
                <p:nvPr/>
              </p:nvCxnSpPr>
              <p:spPr>
                <a:xfrm>
                  <a:off x="3349958" y="3384047"/>
                  <a:ext cx="1335024" cy="0"/>
                </a:xfrm>
                <a:prstGeom prst="line">
                  <a:avLst/>
                </a:prstGeom>
                <a:ln w="38100" cmpd="sng">
                  <a:solidFill>
                    <a:schemeClr val="tx1"/>
                  </a:solidFill>
                  <a:prstDash val="sysDash"/>
                  <a:tailEnd type="none"/>
                </a:ln>
                <a:effectLst/>
              </p:spPr>
              <p:style>
                <a:lnRef idx="2">
                  <a:schemeClr val="accent1"/>
                </a:lnRef>
                <a:fillRef idx="0">
                  <a:schemeClr val="accent1"/>
                </a:fillRef>
                <a:effectRef idx="1">
                  <a:schemeClr val="accent1"/>
                </a:effectRef>
                <a:fontRef idx="minor">
                  <a:schemeClr val="tx1"/>
                </a:fontRef>
              </p:style>
            </p:cxnSp>
          </p:grpSp>
          <p:sp>
            <p:nvSpPr>
              <p:cNvPr id="20" name="Line 15"/>
              <p:cNvSpPr>
                <a:spLocks noChangeShapeType="1"/>
              </p:cNvSpPr>
              <p:nvPr/>
            </p:nvSpPr>
            <p:spPr bwMode="auto">
              <a:xfrm flipH="1">
                <a:off x="5627916" y="1995246"/>
                <a:ext cx="0" cy="1660129"/>
              </a:xfrm>
              <a:prstGeom prst="line">
                <a:avLst/>
              </a:prstGeom>
              <a:noFill/>
              <a:ln w="38100" cmpd="sng">
                <a:solidFill>
                  <a:schemeClr val="tx1"/>
                </a:solidFill>
                <a:round/>
                <a:headEnd type="triangle" w="lg" len="med"/>
                <a:tailEnd/>
              </a:ln>
            </p:spPr>
            <p:txBody>
              <a:bodyPr wrap="none" anchor="ctr">
                <a:prstTxWarp prst="textNoShape">
                  <a:avLst/>
                </a:prstTxWarp>
              </a:bodyPr>
              <a:lstStyle/>
              <a:p>
                <a:pPr algn="ctr"/>
                <a:endParaRPr lang="en-US">
                  <a:latin typeface="+mj-lt"/>
                </a:endParaRPr>
              </a:p>
            </p:txBody>
          </p:sp>
          <p:sp>
            <p:nvSpPr>
              <p:cNvPr id="23" name="TextBox 22"/>
              <p:cNvSpPr txBox="1"/>
              <p:nvPr/>
            </p:nvSpPr>
            <p:spPr>
              <a:xfrm rot="16200000">
                <a:off x="4880226" y="2641761"/>
                <a:ext cx="1035620" cy="307777"/>
              </a:xfrm>
              <a:prstGeom prst="rect">
                <a:avLst/>
              </a:prstGeom>
              <a:noFill/>
            </p:spPr>
            <p:txBody>
              <a:bodyPr wrap="square" rtlCol="0">
                <a:spAutoFit/>
              </a:bodyPr>
              <a:lstStyle/>
              <a:p>
                <a:pPr algn="ctr"/>
                <a:r>
                  <a:rPr lang="en-US" sz="1400" dirty="0" smtClean="0">
                    <a:latin typeface="+mj-lt"/>
                    <a:cs typeface="Helvetica"/>
                  </a:rPr>
                  <a:t>Energy (eV) </a:t>
                </a:r>
                <a:endParaRPr lang="en-US" sz="1400" baseline="-25000" dirty="0">
                  <a:latin typeface="+mj-lt"/>
                  <a:cs typeface="Helvetica"/>
                </a:endParaRPr>
              </a:p>
            </p:txBody>
          </p:sp>
          <p:sp>
            <p:nvSpPr>
              <p:cNvPr id="24" name="TextBox 23"/>
              <p:cNvSpPr txBox="1"/>
              <p:nvPr/>
            </p:nvSpPr>
            <p:spPr>
              <a:xfrm>
                <a:off x="6593116" y="3005683"/>
                <a:ext cx="441569" cy="307777"/>
              </a:xfrm>
              <a:prstGeom prst="rect">
                <a:avLst/>
              </a:prstGeom>
              <a:noFill/>
            </p:spPr>
            <p:txBody>
              <a:bodyPr wrap="square" rtlCol="0">
                <a:spAutoFit/>
              </a:bodyPr>
              <a:lstStyle/>
              <a:p>
                <a:pPr algn="ctr"/>
                <a:r>
                  <a:rPr lang="en-US" sz="1400" dirty="0" err="1" smtClean="0">
                    <a:latin typeface="+mj-lt"/>
                    <a:cs typeface="Helvetica"/>
                  </a:rPr>
                  <a:t>E</a:t>
                </a:r>
                <a:r>
                  <a:rPr lang="en-US" sz="1400" baseline="-25000" dirty="0" err="1" smtClean="0">
                    <a:latin typeface="+mj-lt"/>
                    <a:cs typeface="Helvetica"/>
                  </a:rPr>
                  <a:t>F,p</a:t>
                </a:r>
                <a:endParaRPr lang="en-US" sz="1400" baseline="-25000" dirty="0">
                  <a:latin typeface="+mj-lt"/>
                  <a:cs typeface="Helvetica"/>
                </a:endParaRPr>
              </a:p>
            </p:txBody>
          </p:sp>
          <p:sp>
            <p:nvSpPr>
              <p:cNvPr id="25" name="TextBox 24"/>
              <p:cNvSpPr txBox="1"/>
              <p:nvPr/>
            </p:nvSpPr>
            <p:spPr>
              <a:xfrm>
                <a:off x="6292678" y="1654972"/>
                <a:ext cx="1367996" cy="307777"/>
              </a:xfrm>
              <a:prstGeom prst="rect">
                <a:avLst/>
              </a:prstGeom>
              <a:noFill/>
            </p:spPr>
            <p:txBody>
              <a:bodyPr wrap="square" rtlCol="0">
                <a:spAutoFit/>
              </a:bodyPr>
              <a:lstStyle/>
              <a:p>
                <a:pPr algn="ctr"/>
                <a:r>
                  <a:rPr lang="en-US" sz="1400" i="1" dirty="0" smtClean="0">
                    <a:latin typeface="+mj-lt"/>
                    <a:cs typeface="Helvetica"/>
                  </a:rPr>
                  <a:t>semiconductor</a:t>
                </a:r>
                <a:endParaRPr lang="en-US" sz="1400" i="1" baseline="-25000" dirty="0">
                  <a:latin typeface="+mj-lt"/>
                  <a:cs typeface="Helvetica"/>
                </a:endParaRPr>
              </a:p>
            </p:txBody>
          </p:sp>
          <p:sp>
            <p:nvSpPr>
              <p:cNvPr id="26" name="TextBox 25"/>
              <p:cNvSpPr txBox="1"/>
              <p:nvPr/>
            </p:nvSpPr>
            <p:spPr>
              <a:xfrm>
                <a:off x="7834745" y="1654972"/>
                <a:ext cx="914993" cy="307777"/>
              </a:xfrm>
              <a:prstGeom prst="rect">
                <a:avLst/>
              </a:prstGeom>
              <a:noFill/>
            </p:spPr>
            <p:txBody>
              <a:bodyPr wrap="square" rtlCol="0">
                <a:spAutoFit/>
              </a:bodyPr>
              <a:lstStyle/>
              <a:p>
                <a:pPr algn="ctr"/>
                <a:r>
                  <a:rPr lang="en-US" sz="1400" i="1" dirty="0" smtClean="0">
                    <a:latin typeface="+mj-lt"/>
                    <a:cs typeface="Helvetica"/>
                  </a:rPr>
                  <a:t>liquid</a:t>
                </a:r>
                <a:endParaRPr lang="en-US" sz="1400" i="1" baseline="-25000" dirty="0">
                  <a:latin typeface="+mj-lt"/>
                  <a:cs typeface="Helvetica"/>
                </a:endParaRPr>
              </a:p>
            </p:txBody>
          </p:sp>
          <p:sp>
            <p:nvSpPr>
              <p:cNvPr id="27" name="Freeform 19"/>
              <p:cNvSpPr>
                <a:spLocks/>
              </p:cNvSpPr>
              <p:nvPr/>
            </p:nvSpPr>
            <p:spPr bwMode="auto">
              <a:xfrm rot="21370320">
                <a:off x="7108492" y="3056040"/>
                <a:ext cx="128360" cy="235885"/>
              </a:xfrm>
              <a:custGeom>
                <a:avLst/>
                <a:gdLst>
                  <a:gd name="T0" fmla="*/ 0 w 756"/>
                  <a:gd name="T1" fmla="*/ 2147483647 h 290"/>
                  <a:gd name="T2" fmla="*/ 2147483647 w 756"/>
                  <a:gd name="T3" fmla="*/ 2147483647 h 290"/>
                  <a:gd name="T4" fmla="*/ 2147483647 w 756"/>
                  <a:gd name="T5" fmla="*/ 2147483647 h 290"/>
                  <a:gd name="T6" fmla="*/ 2147483647 w 756"/>
                  <a:gd name="T7" fmla="*/ 2147483647 h 290"/>
                  <a:gd name="T8" fmla="*/ 2147483647 w 756"/>
                  <a:gd name="T9" fmla="*/ 2147483647 h 290"/>
                  <a:gd name="T10" fmla="*/ 2147483647 w 756"/>
                  <a:gd name="T11" fmla="*/ 2147483647 h 290"/>
                  <a:gd name="T12" fmla="*/ 0 60000 65536"/>
                  <a:gd name="T13" fmla="*/ 0 60000 65536"/>
                  <a:gd name="T14" fmla="*/ 0 60000 65536"/>
                  <a:gd name="T15" fmla="*/ 0 60000 65536"/>
                  <a:gd name="T16" fmla="*/ 0 60000 65536"/>
                  <a:gd name="T17" fmla="*/ 0 60000 65536"/>
                  <a:gd name="T18" fmla="*/ 0 w 756"/>
                  <a:gd name="T19" fmla="*/ 0 h 290"/>
                  <a:gd name="T20" fmla="*/ 756 w 756"/>
                  <a:gd name="T21" fmla="*/ 290 h 290"/>
                </a:gdLst>
                <a:ahLst/>
                <a:cxnLst>
                  <a:cxn ang="T12">
                    <a:pos x="T0" y="T1"/>
                  </a:cxn>
                  <a:cxn ang="T13">
                    <a:pos x="T2" y="T3"/>
                  </a:cxn>
                  <a:cxn ang="T14">
                    <a:pos x="T4" y="T5"/>
                  </a:cxn>
                  <a:cxn ang="T15">
                    <a:pos x="T6" y="T7"/>
                  </a:cxn>
                  <a:cxn ang="T16">
                    <a:pos x="T8" y="T9"/>
                  </a:cxn>
                  <a:cxn ang="T17">
                    <a:pos x="T10" y="T11"/>
                  </a:cxn>
                </a:cxnLst>
                <a:rect l="T18" t="T19" r="T20" b="T21"/>
                <a:pathLst>
                  <a:path w="756" h="290">
                    <a:moveTo>
                      <a:pt x="0" y="290"/>
                    </a:moveTo>
                    <a:cubicBezTo>
                      <a:pt x="19" y="243"/>
                      <a:pt x="39" y="197"/>
                      <a:pt x="84" y="158"/>
                    </a:cubicBezTo>
                    <a:cubicBezTo>
                      <a:pt x="129" y="119"/>
                      <a:pt x="207" y="82"/>
                      <a:pt x="268" y="58"/>
                    </a:cubicBezTo>
                    <a:cubicBezTo>
                      <a:pt x="329" y="34"/>
                      <a:pt x="385" y="23"/>
                      <a:pt x="452" y="14"/>
                    </a:cubicBezTo>
                    <a:cubicBezTo>
                      <a:pt x="519" y="5"/>
                      <a:pt x="621" y="4"/>
                      <a:pt x="672" y="2"/>
                    </a:cubicBezTo>
                    <a:cubicBezTo>
                      <a:pt x="723" y="0"/>
                      <a:pt x="739" y="1"/>
                      <a:pt x="756" y="2"/>
                    </a:cubicBezTo>
                  </a:path>
                </a:pathLst>
              </a:custGeom>
              <a:noFill/>
              <a:ln w="38100" cmpd="sng">
                <a:solidFill>
                  <a:schemeClr val="tx1"/>
                </a:solidFill>
                <a:prstDash val="dot"/>
                <a:round/>
                <a:headEnd/>
                <a:tailEnd/>
              </a:ln>
            </p:spPr>
            <p:txBody>
              <a:bodyPr wrap="none" anchor="ctr">
                <a:prstTxWarp prst="textNoShape">
                  <a:avLst/>
                </a:prstTxWarp>
              </a:bodyPr>
              <a:lstStyle/>
              <a:p>
                <a:pPr algn="ctr"/>
                <a:endParaRPr lang="en-US" sz="1400" dirty="0">
                  <a:latin typeface="+mj-lt"/>
                  <a:ea typeface="Calibri" pitchFamily="-112" charset="0"/>
                </a:endParaRPr>
              </a:p>
            </p:txBody>
          </p:sp>
          <p:sp>
            <p:nvSpPr>
              <p:cNvPr id="28" name="TextBox 27"/>
              <p:cNvSpPr txBox="1"/>
              <p:nvPr/>
            </p:nvSpPr>
            <p:spPr>
              <a:xfrm>
                <a:off x="7166630" y="2675462"/>
                <a:ext cx="441569" cy="307777"/>
              </a:xfrm>
              <a:prstGeom prst="rect">
                <a:avLst/>
              </a:prstGeom>
              <a:noFill/>
            </p:spPr>
            <p:txBody>
              <a:bodyPr wrap="square" rtlCol="0">
                <a:spAutoFit/>
              </a:bodyPr>
              <a:lstStyle/>
              <a:p>
                <a:pPr algn="ctr"/>
                <a:r>
                  <a:rPr lang="en-US" sz="1400" dirty="0" err="1" smtClean="0">
                    <a:latin typeface="+mj-lt"/>
                    <a:cs typeface="Helvetica"/>
                  </a:rPr>
                  <a:t>E</a:t>
                </a:r>
                <a:r>
                  <a:rPr lang="en-US" sz="1400" baseline="-25000" dirty="0" err="1" smtClean="0">
                    <a:latin typeface="+mj-lt"/>
                    <a:cs typeface="Helvetica"/>
                  </a:rPr>
                  <a:t>F,n</a:t>
                </a:r>
                <a:endParaRPr lang="en-US" sz="1400" baseline="-25000" dirty="0">
                  <a:latin typeface="+mj-lt"/>
                  <a:cs typeface="Helvetica"/>
                </a:endParaRPr>
              </a:p>
            </p:txBody>
          </p:sp>
          <p:cxnSp>
            <p:nvCxnSpPr>
              <p:cNvPr id="29" name="Straight Connector 28"/>
              <p:cNvCxnSpPr/>
              <p:nvPr/>
            </p:nvCxnSpPr>
            <p:spPr>
              <a:xfrm>
                <a:off x="7228834" y="3052018"/>
                <a:ext cx="468069" cy="0"/>
              </a:xfrm>
              <a:prstGeom prst="line">
                <a:avLst/>
              </a:prstGeom>
              <a:ln w="38100" cmpd="sng">
                <a:solidFill>
                  <a:schemeClr val="tx1"/>
                </a:solidFill>
                <a:prstDash val="sysDash"/>
                <a:tailEnd type="none"/>
              </a:ln>
              <a:effectLst/>
            </p:spPr>
            <p:style>
              <a:lnRef idx="2">
                <a:schemeClr val="accent1"/>
              </a:lnRef>
              <a:fillRef idx="0">
                <a:schemeClr val="accent1"/>
              </a:fillRef>
              <a:effectRef idx="1">
                <a:schemeClr val="accent1"/>
              </a:effectRef>
              <a:fontRef idx="minor">
                <a:schemeClr val="tx1"/>
              </a:fontRef>
            </p:style>
          </p:cxnSp>
        </p:grpSp>
        <p:cxnSp>
          <p:nvCxnSpPr>
            <p:cNvPr id="48" name="Straight Arrow Connector 47"/>
            <p:cNvCxnSpPr/>
            <p:nvPr/>
          </p:nvCxnSpPr>
          <p:spPr>
            <a:xfrm>
              <a:off x="2711646" y="3605528"/>
              <a:ext cx="273279" cy="24420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2" name="Straight Arrow Connector 51"/>
            <p:cNvCxnSpPr/>
            <p:nvPr/>
          </p:nvCxnSpPr>
          <p:spPr>
            <a:xfrm flipH="1">
              <a:off x="1358806" y="4853576"/>
              <a:ext cx="421900" cy="241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56" name="Picture 55" descr="w=200 a=300, l=878 tm.tif"/>
          <p:cNvPicPr>
            <a:picLocks noChangeAspect="1"/>
          </p:cNvPicPr>
          <p:nvPr/>
        </p:nvPicPr>
        <p:blipFill rotWithShape="1">
          <a:blip r:embed="rId3">
            <a:extLst>
              <a:ext uri="{28A0092B-C50C-407E-A947-70E740481C1C}">
                <a14:useLocalDpi xmlns:a14="http://schemas.microsoft.com/office/drawing/2010/main" val="0"/>
              </a:ext>
            </a:extLst>
          </a:blip>
          <a:srcRect t="14565"/>
          <a:stretch/>
        </p:blipFill>
        <p:spPr>
          <a:xfrm>
            <a:off x="833913" y="2898540"/>
            <a:ext cx="3170694" cy="2708888"/>
          </a:xfrm>
          <a:prstGeom prst="rect">
            <a:avLst/>
          </a:prstGeom>
        </p:spPr>
      </p:pic>
      <p:sp>
        <p:nvSpPr>
          <p:cNvPr id="55" name="TextBox 54"/>
          <p:cNvSpPr txBox="1"/>
          <p:nvPr/>
        </p:nvSpPr>
        <p:spPr>
          <a:xfrm>
            <a:off x="1369995" y="2220117"/>
            <a:ext cx="2247155" cy="646331"/>
          </a:xfrm>
          <a:prstGeom prst="rect">
            <a:avLst/>
          </a:prstGeom>
          <a:noFill/>
        </p:spPr>
        <p:txBody>
          <a:bodyPr wrap="square" rtlCol="0">
            <a:spAutoFit/>
          </a:bodyPr>
          <a:lstStyle/>
          <a:p>
            <a:pPr algn="ctr"/>
            <a:r>
              <a:rPr lang="en-US" dirty="0" smtClean="0"/>
              <a:t>Light Absorption in Single Lamellae</a:t>
            </a:r>
            <a:endParaRPr lang="en-US" dirty="0"/>
          </a:p>
        </p:txBody>
      </p:sp>
    </p:spTree>
    <p:extLst>
      <p:ext uri="{BB962C8B-B14F-4D97-AF65-F5344CB8AC3E}">
        <p14:creationId xmlns:p14="http://schemas.microsoft.com/office/powerpoint/2010/main" val="26472106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Simple model describes growth:</a:t>
            </a:r>
            <a:br>
              <a:rPr lang="en-US" dirty="0"/>
            </a:br>
            <a:r>
              <a:rPr lang="en-US" dirty="0"/>
              <a:t>light absorption drives localized deposition</a:t>
            </a:r>
          </a:p>
        </p:txBody>
      </p:sp>
      <p:grpSp>
        <p:nvGrpSpPr>
          <p:cNvPr id="5" name="Group 4"/>
          <p:cNvGrpSpPr/>
          <p:nvPr/>
        </p:nvGrpSpPr>
        <p:grpSpPr>
          <a:xfrm>
            <a:off x="13897423" y="-525349"/>
            <a:ext cx="4504287" cy="3714918"/>
            <a:chOff x="38761329" y="9196130"/>
            <a:chExt cx="3980159" cy="3282641"/>
          </a:xfrm>
        </p:grpSpPr>
        <p:sp>
          <p:nvSpPr>
            <p:cNvPr id="6" name="Rectangle 5"/>
            <p:cNvSpPr/>
            <p:nvPr/>
          </p:nvSpPr>
          <p:spPr>
            <a:xfrm>
              <a:off x="38761329" y="9196130"/>
              <a:ext cx="3931920" cy="649224"/>
            </a:xfrm>
            <a:prstGeom prst="rect">
              <a:avLst/>
            </a:prstGeom>
            <a:noFill/>
            <a:ln w="9525" algn="ctr">
              <a:noFill/>
              <a:miter lim="800000"/>
              <a:headEnd/>
              <a:tailEnd/>
            </a:ln>
            <a:effectLst/>
          </p:spPr>
          <p:txBody>
            <a:bodyPr/>
            <a:lstStyle/>
            <a:p>
              <a:pPr algn="ctr" defTabSz="857250">
                <a:lnSpc>
                  <a:spcPct val="110000"/>
                </a:lnSpc>
                <a:spcBef>
                  <a:spcPct val="20000"/>
                </a:spcBef>
                <a:buClr>
                  <a:schemeClr val="accent6"/>
                </a:buClr>
                <a:tabLst>
                  <a:tab pos="571500" algn="l"/>
                </a:tabLst>
              </a:pPr>
              <a:r>
                <a:rPr lang="en-US" sz="2000" dirty="0" smtClean="0"/>
                <a:t>Model Accurately Reproduces Film Morphology</a:t>
              </a:r>
              <a:endParaRPr lang="en-US" sz="2000" dirty="0"/>
            </a:p>
          </p:txBody>
        </p:sp>
        <p:grpSp>
          <p:nvGrpSpPr>
            <p:cNvPr id="7" name="Group 6"/>
            <p:cNvGrpSpPr/>
            <p:nvPr/>
          </p:nvGrpSpPr>
          <p:grpSpPr>
            <a:xfrm>
              <a:off x="38761329" y="9862010"/>
              <a:ext cx="3980159" cy="2616761"/>
              <a:chOff x="38863317" y="9500221"/>
              <a:chExt cx="3980159" cy="2616761"/>
            </a:xfrm>
          </p:grpSpPr>
          <p:grpSp>
            <p:nvGrpSpPr>
              <p:cNvPr id="8" name="Group 7"/>
              <p:cNvGrpSpPr/>
              <p:nvPr/>
            </p:nvGrpSpPr>
            <p:grpSpPr>
              <a:xfrm>
                <a:off x="39193055" y="9500221"/>
                <a:ext cx="3650421" cy="2549760"/>
                <a:chOff x="39299677" y="9139821"/>
                <a:chExt cx="3650421" cy="254976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99677" y="9460336"/>
                  <a:ext cx="3234499" cy="2229245"/>
                </a:xfrm>
                <a:prstGeom prst="rect">
                  <a:avLst/>
                </a:prstGeom>
              </p:spPr>
            </p:pic>
            <p:sp>
              <p:nvSpPr>
                <p:cNvPr id="12" name="Rectangle 11"/>
                <p:cNvSpPr/>
                <p:nvPr/>
              </p:nvSpPr>
              <p:spPr>
                <a:xfrm>
                  <a:off x="41489554" y="9139821"/>
                  <a:ext cx="1460544" cy="444146"/>
                </a:xfrm>
                <a:prstGeom prst="rect">
                  <a:avLst/>
                </a:prstGeom>
                <a:noFill/>
                <a:ln w="9525" algn="ctr">
                  <a:noFill/>
                  <a:miter lim="800000"/>
                  <a:headEnd/>
                  <a:tailEnd/>
                </a:ln>
                <a:effectLst/>
              </p:spPr>
              <p:txBody>
                <a:bodyPr/>
                <a:lstStyle/>
                <a:p>
                  <a:pPr algn="ctr" defTabSz="857250">
                    <a:lnSpc>
                      <a:spcPct val="110000"/>
                    </a:lnSpc>
                    <a:spcBef>
                      <a:spcPct val="20000"/>
                    </a:spcBef>
                    <a:buClr>
                      <a:schemeClr val="accent6"/>
                    </a:buClr>
                    <a:tabLst>
                      <a:tab pos="571500" algn="l"/>
                    </a:tabLst>
                  </a:pPr>
                  <a:r>
                    <a:rPr lang="en-US" sz="2000" dirty="0" smtClean="0"/>
                    <a:t>Height (nm)</a:t>
                  </a:r>
                  <a:endParaRPr lang="en-US" sz="2000" dirty="0"/>
                </a:p>
              </p:txBody>
            </p:sp>
          </p:grpSp>
          <p:sp>
            <p:nvSpPr>
              <p:cNvPr id="9" name="TextBox 210"/>
              <p:cNvSpPr txBox="1">
                <a:spLocks noChangeArrowheads="1"/>
              </p:cNvSpPr>
              <p:nvPr/>
            </p:nvSpPr>
            <p:spPr bwMode="auto">
              <a:xfrm>
                <a:off x="38863317" y="11600566"/>
                <a:ext cx="1463274" cy="353552"/>
              </a:xfrm>
              <a:prstGeom prst="rect">
                <a:avLst/>
              </a:prstGeom>
              <a:noFill/>
              <a:ln w="9525">
                <a:noFill/>
                <a:miter lim="800000"/>
                <a:headEnd/>
                <a:tailEnd/>
              </a:ln>
            </p:spPr>
            <p:txBody>
              <a:bodyPr wrap="square">
                <a:prstTxWarp prst="textNoShape">
                  <a:avLst/>
                </a:prstTxWarp>
                <a:spAutoFit/>
              </a:bodyPr>
              <a:lstStyle/>
              <a:p>
                <a:pPr algn="ctr"/>
                <a:r>
                  <a:rPr lang="en-US" sz="2000" dirty="0" smtClean="0">
                    <a:ea typeface="Myriad Pro" pitchFamily="-112" charset="0"/>
                    <a:cs typeface="Arial" panose="020B0604020202020204" pitchFamily="34" charset="0"/>
                  </a:rPr>
                  <a:t>2 µm</a:t>
                </a:r>
                <a:endParaRPr lang="en-US" sz="2000" dirty="0">
                  <a:ea typeface="Myriad Pro" pitchFamily="-112" charset="0"/>
                  <a:cs typeface="Arial" panose="020B0604020202020204" pitchFamily="34" charset="0"/>
                </a:endParaRPr>
              </a:p>
            </p:txBody>
          </p:sp>
          <p:cxnSp>
            <p:nvCxnSpPr>
              <p:cNvPr id="10" name="Straight Arrow Connector 9"/>
              <p:cNvCxnSpPr/>
              <p:nvPr/>
            </p:nvCxnSpPr>
            <p:spPr>
              <a:xfrm>
                <a:off x="39085397" y="11070828"/>
                <a:ext cx="1422592" cy="1046154"/>
              </a:xfrm>
              <a:prstGeom prst="straightConnector1">
                <a:avLst/>
              </a:prstGeom>
              <a:ln w="12700">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grpSp>
      </p:grpSp>
      <p:grpSp>
        <p:nvGrpSpPr>
          <p:cNvPr id="13" name="Group 12"/>
          <p:cNvGrpSpPr/>
          <p:nvPr/>
        </p:nvGrpSpPr>
        <p:grpSpPr>
          <a:xfrm>
            <a:off x="4351042" y="2005651"/>
            <a:ext cx="4814409" cy="3800314"/>
            <a:chOff x="26457508" y="5904148"/>
            <a:chExt cx="9338628" cy="7371563"/>
          </a:xfrm>
        </p:grpSpPr>
        <p:grpSp>
          <p:nvGrpSpPr>
            <p:cNvPr id="14" name="Group 13"/>
            <p:cNvGrpSpPr/>
            <p:nvPr/>
          </p:nvGrpSpPr>
          <p:grpSpPr>
            <a:xfrm>
              <a:off x="29199212" y="5904148"/>
              <a:ext cx="6596924" cy="7043705"/>
              <a:chOff x="23974889" y="6942037"/>
              <a:chExt cx="6596924" cy="7043705"/>
            </a:xfrm>
          </p:grpSpPr>
          <p:grpSp>
            <p:nvGrpSpPr>
              <p:cNvPr id="16" name="Group 15"/>
              <p:cNvGrpSpPr/>
              <p:nvPr/>
            </p:nvGrpSpPr>
            <p:grpSpPr>
              <a:xfrm>
                <a:off x="24676410" y="7776962"/>
                <a:ext cx="5895403" cy="6208780"/>
                <a:chOff x="24633202" y="5920642"/>
                <a:chExt cx="5895403" cy="6208780"/>
              </a:xfrm>
            </p:grpSpPr>
            <p:grpSp>
              <p:nvGrpSpPr>
                <p:cNvPr id="18" name="Group 17"/>
                <p:cNvGrpSpPr/>
                <p:nvPr/>
              </p:nvGrpSpPr>
              <p:grpSpPr>
                <a:xfrm>
                  <a:off x="24633202" y="5920642"/>
                  <a:ext cx="5205948" cy="6208780"/>
                  <a:chOff x="24222909" y="5571156"/>
                  <a:chExt cx="5403257" cy="6444098"/>
                </a:xfrm>
              </p:grpSpPr>
              <p:pic>
                <p:nvPicPr>
                  <p:cNvPr id="20" name="Picture 19"/>
                  <p:cNvPicPr>
                    <a:picLocks/>
                  </p:cNvPicPr>
                  <p:nvPr/>
                </p:nvPicPr>
                <p:blipFill rotWithShape="1">
                  <a:blip r:embed="rId3">
                    <a:extLst>
                      <a:ext uri="{28A0092B-C50C-407E-A947-70E740481C1C}">
                        <a14:useLocalDpi xmlns:a14="http://schemas.microsoft.com/office/drawing/2010/main" val="0"/>
                      </a:ext>
                    </a:extLst>
                  </a:blip>
                  <a:srcRect l="86385" t="21025" r="11010" b="13313"/>
                  <a:stretch/>
                </p:blipFill>
                <p:spPr>
                  <a:xfrm>
                    <a:off x="28735273" y="7479071"/>
                    <a:ext cx="474528" cy="2657358"/>
                  </a:xfrm>
                  <a:prstGeom prst="rect">
                    <a:avLst/>
                  </a:prstGeom>
                </p:spPr>
              </p:pic>
              <p:grpSp>
                <p:nvGrpSpPr>
                  <p:cNvPr id="21" name="Group 20"/>
                  <p:cNvGrpSpPr/>
                  <p:nvPr/>
                </p:nvGrpSpPr>
                <p:grpSpPr>
                  <a:xfrm>
                    <a:off x="24222909" y="5571156"/>
                    <a:ext cx="5403257" cy="6444098"/>
                    <a:chOff x="24222909" y="5571156"/>
                    <a:chExt cx="5403257" cy="6444098"/>
                  </a:xfrm>
                </p:grpSpPr>
                <p:grpSp>
                  <p:nvGrpSpPr>
                    <p:cNvPr id="22" name="Group 21"/>
                    <p:cNvGrpSpPr/>
                    <p:nvPr/>
                  </p:nvGrpSpPr>
                  <p:grpSpPr>
                    <a:xfrm>
                      <a:off x="24222909" y="5571156"/>
                      <a:ext cx="3937149" cy="6444098"/>
                      <a:chOff x="19744778" y="993648"/>
                      <a:chExt cx="8430769" cy="13798995"/>
                    </a:xfrm>
                  </p:grpSpPr>
                  <p:pic>
                    <p:nvPicPr>
                      <p:cNvPr id="25" name="Picture 24"/>
                      <p:cNvPicPr>
                        <a:picLocks/>
                      </p:cNvPicPr>
                      <p:nvPr/>
                    </p:nvPicPr>
                    <p:blipFill rotWithShape="1">
                      <a:blip r:embed="rId4">
                        <a:extLst>
                          <a:ext uri="{28A0092B-C50C-407E-A947-70E740481C1C}">
                            <a14:useLocalDpi xmlns:a14="http://schemas.microsoft.com/office/drawing/2010/main" val="0"/>
                          </a:ext>
                        </a:extLst>
                      </a:blip>
                      <a:srcRect l="12940" t="21696" r="14973" b="11950"/>
                      <a:stretch/>
                    </p:blipFill>
                    <p:spPr>
                      <a:xfrm>
                        <a:off x="19744778" y="8045674"/>
                        <a:ext cx="8430767" cy="3172968"/>
                      </a:xfrm>
                      <a:prstGeom prst="rect">
                        <a:avLst/>
                      </a:prstGeom>
                    </p:spPr>
                  </p:pic>
                  <p:pic>
                    <p:nvPicPr>
                      <p:cNvPr id="26" name="Picture 25"/>
                      <p:cNvPicPr>
                        <a:picLocks/>
                      </p:cNvPicPr>
                      <p:nvPr/>
                    </p:nvPicPr>
                    <p:blipFill rotWithShape="1">
                      <a:blip r:embed="rId3">
                        <a:extLst>
                          <a:ext uri="{28A0092B-C50C-407E-A947-70E740481C1C}">
                            <a14:useLocalDpi xmlns:a14="http://schemas.microsoft.com/office/drawing/2010/main" val="0"/>
                          </a:ext>
                        </a:extLst>
                      </a:blip>
                      <a:srcRect l="12939" t="21696" r="14972" b="11950"/>
                      <a:stretch/>
                    </p:blipFill>
                    <p:spPr>
                      <a:xfrm>
                        <a:off x="19744778" y="11619675"/>
                        <a:ext cx="8430767" cy="3172968"/>
                      </a:xfrm>
                      <a:prstGeom prst="rect">
                        <a:avLst/>
                      </a:prstGeom>
                    </p:spPr>
                  </p:pic>
                  <p:pic>
                    <p:nvPicPr>
                      <p:cNvPr id="27" name="Picture 26"/>
                      <p:cNvPicPr>
                        <a:picLocks/>
                      </p:cNvPicPr>
                      <p:nvPr/>
                    </p:nvPicPr>
                    <p:blipFill rotWithShape="1">
                      <a:blip r:embed="rId5">
                        <a:extLst>
                          <a:ext uri="{28A0092B-C50C-407E-A947-70E740481C1C}">
                            <a14:useLocalDpi xmlns:a14="http://schemas.microsoft.com/office/drawing/2010/main" val="0"/>
                          </a:ext>
                        </a:extLst>
                      </a:blip>
                      <a:srcRect l="12940" t="21710" r="14973" b="11969"/>
                      <a:stretch/>
                    </p:blipFill>
                    <p:spPr>
                      <a:xfrm>
                        <a:off x="19744778" y="4506420"/>
                        <a:ext cx="8430767" cy="3172968"/>
                      </a:xfrm>
                      <a:prstGeom prst="rect">
                        <a:avLst/>
                      </a:prstGeom>
                    </p:spPr>
                  </p:pic>
                  <p:pic>
                    <p:nvPicPr>
                      <p:cNvPr id="28" name="Picture 27"/>
                      <p:cNvPicPr>
                        <a:picLocks/>
                      </p:cNvPicPr>
                      <p:nvPr/>
                    </p:nvPicPr>
                    <p:blipFill rotWithShape="1">
                      <a:blip r:embed="rId6">
                        <a:extLst>
                          <a:ext uri="{28A0092B-C50C-407E-A947-70E740481C1C}">
                            <a14:useLocalDpi xmlns:a14="http://schemas.microsoft.com/office/drawing/2010/main" val="0"/>
                          </a:ext>
                        </a:extLst>
                      </a:blip>
                      <a:srcRect l="12954" t="21697" r="14986" b="11951"/>
                      <a:stretch/>
                    </p:blipFill>
                    <p:spPr>
                      <a:xfrm>
                        <a:off x="19744778" y="993648"/>
                        <a:ext cx="8430769" cy="3172968"/>
                      </a:xfrm>
                      <a:prstGeom prst="rect">
                        <a:avLst/>
                      </a:prstGeom>
                    </p:spPr>
                  </p:pic>
                </p:grpSp>
                <p:sp>
                  <p:nvSpPr>
                    <p:cNvPr id="23" name="TextBox 22"/>
                    <p:cNvSpPr txBox="1"/>
                    <p:nvPr/>
                  </p:nvSpPr>
                  <p:spPr>
                    <a:xfrm flipH="1">
                      <a:off x="29211833" y="7317261"/>
                      <a:ext cx="414333" cy="619630"/>
                    </a:xfrm>
                    <a:prstGeom prst="rect">
                      <a:avLst/>
                    </a:prstGeom>
                    <a:noFill/>
                  </p:spPr>
                  <p:txBody>
                    <a:bodyPr wrap="square" rtlCol="0">
                      <a:spAutoFit/>
                    </a:bodyPr>
                    <a:lstStyle/>
                    <a:p>
                      <a:r>
                        <a:rPr lang="en-US" sz="1400" dirty="0"/>
                        <a:t>1</a:t>
                      </a:r>
                    </a:p>
                  </p:txBody>
                </p:sp>
                <p:sp>
                  <p:nvSpPr>
                    <p:cNvPr id="24" name="TextBox 23"/>
                    <p:cNvSpPr txBox="1"/>
                    <p:nvPr/>
                  </p:nvSpPr>
                  <p:spPr>
                    <a:xfrm flipH="1">
                      <a:off x="29211833" y="9926362"/>
                      <a:ext cx="414333" cy="619630"/>
                    </a:xfrm>
                    <a:prstGeom prst="rect">
                      <a:avLst/>
                    </a:prstGeom>
                    <a:noFill/>
                  </p:spPr>
                  <p:txBody>
                    <a:bodyPr wrap="square" rtlCol="0">
                      <a:spAutoFit/>
                    </a:bodyPr>
                    <a:lstStyle/>
                    <a:p>
                      <a:r>
                        <a:rPr lang="en-US" sz="1400" dirty="0" smtClean="0"/>
                        <a:t>0</a:t>
                      </a:r>
                      <a:endParaRPr lang="en-US" sz="1400" dirty="0"/>
                    </a:p>
                  </p:txBody>
                </p:sp>
              </p:grpSp>
            </p:grpSp>
            <p:sp>
              <p:nvSpPr>
                <p:cNvPr id="19" name="TextBox 18"/>
                <p:cNvSpPr txBox="1"/>
                <p:nvPr/>
              </p:nvSpPr>
              <p:spPr>
                <a:xfrm flipH="1">
                  <a:off x="28175781" y="6473254"/>
                  <a:ext cx="2352824" cy="1253704"/>
                </a:xfrm>
                <a:prstGeom prst="rect">
                  <a:avLst/>
                </a:prstGeom>
                <a:noFill/>
              </p:spPr>
              <p:txBody>
                <a:bodyPr wrap="square" rtlCol="0">
                  <a:spAutoFit/>
                </a:bodyPr>
                <a:lstStyle/>
                <a:p>
                  <a:pPr algn="ctr"/>
                  <a:r>
                    <a:rPr lang="en-US" sz="1200" dirty="0" smtClean="0"/>
                    <a:t>Normalized </a:t>
                  </a:r>
                </a:p>
                <a:p>
                  <a:pPr algn="ctr"/>
                  <a:r>
                    <a:rPr lang="en-US" sz="1200" dirty="0" smtClean="0"/>
                    <a:t>Absorption</a:t>
                  </a:r>
                </a:p>
                <a:p>
                  <a:pPr algn="ctr"/>
                  <a:r>
                    <a:rPr lang="en-US" sz="1200" dirty="0" smtClean="0"/>
                    <a:t>(Power/Volume)</a:t>
                  </a:r>
                  <a:endParaRPr lang="en-US" sz="1200" dirty="0"/>
                </a:p>
              </p:txBody>
            </p:sp>
          </p:grpSp>
          <p:sp>
            <p:nvSpPr>
              <p:cNvPr id="17" name="TextBox 16"/>
              <p:cNvSpPr txBox="1"/>
              <p:nvPr/>
            </p:nvSpPr>
            <p:spPr>
              <a:xfrm>
                <a:off x="23974889" y="6942037"/>
                <a:ext cx="5556859" cy="716402"/>
              </a:xfrm>
              <a:prstGeom prst="rect">
                <a:avLst/>
              </a:prstGeom>
              <a:noFill/>
            </p:spPr>
            <p:txBody>
              <a:bodyPr wrap="square" rtlCol="0">
                <a:spAutoFit/>
              </a:bodyPr>
              <a:lstStyle/>
              <a:p>
                <a:pPr algn="ctr"/>
                <a:r>
                  <a:rPr lang="en-US" dirty="0" smtClean="0"/>
                  <a:t>Simulated Growth</a:t>
                </a:r>
                <a:endParaRPr lang="en-US" dirty="0"/>
              </a:p>
            </p:txBody>
          </p:sp>
        </p:grpSp>
        <p:sp>
          <p:nvSpPr>
            <p:cNvPr id="15" name="TextBox 14"/>
            <p:cNvSpPr txBox="1"/>
            <p:nvPr/>
          </p:nvSpPr>
          <p:spPr>
            <a:xfrm>
              <a:off x="26457508" y="6828091"/>
              <a:ext cx="3430849" cy="6447620"/>
            </a:xfrm>
            <a:prstGeom prst="rect">
              <a:avLst/>
            </a:prstGeom>
            <a:noFill/>
          </p:spPr>
          <p:txBody>
            <a:bodyPr wrap="square" rtlCol="0">
              <a:spAutoFit/>
            </a:bodyPr>
            <a:lstStyle/>
            <a:p>
              <a:r>
                <a:rPr lang="en-US" sz="1400" dirty="0" smtClean="0"/>
                <a:t>1: Surface roughness of deposited material induces variations in absorption profile.</a:t>
              </a:r>
            </a:p>
            <a:p>
              <a:endParaRPr lang="en-US" sz="1400" dirty="0"/>
            </a:p>
            <a:p>
              <a:r>
                <a:rPr lang="en-US" sz="1400" dirty="0" smtClean="0"/>
                <a:t>2: Higher absorption regions grow faster and scatter light along interface.</a:t>
              </a:r>
            </a:p>
            <a:p>
              <a:endParaRPr lang="en-US" sz="1400" dirty="0"/>
            </a:p>
            <a:p>
              <a:r>
                <a:rPr lang="en-US" sz="1400" dirty="0" smtClean="0"/>
                <a:t>3: Interference from scattering regions create periodic pattern which seeds lamellar growth.</a:t>
              </a:r>
              <a:endParaRPr lang="en-US" sz="1400" dirty="0"/>
            </a:p>
          </p:txBody>
        </p:sp>
      </p:grpSp>
      <p:grpSp>
        <p:nvGrpSpPr>
          <p:cNvPr id="4" name="Group 3"/>
          <p:cNvGrpSpPr/>
          <p:nvPr/>
        </p:nvGrpSpPr>
        <p:grpSpPr>
          <a:xfrm>
            <a:off x="50764" y="2146656"/>
            <a:ext cx="4223923" cy="3227370"/>
            <a:chOff x="50764" y="2146656"/>
            <a:chExt cx="4223923" cy="3227370"/>
          </a:xfrm>
        </p:grpSpPr>
        <p:grpSp>
          <p:nvGrpSpPr>
            <p:cNvPr id="45" name="Group 44"/>
            <p:cNvGrpSpPr/>
            <p:nvPr/>
          </p:nvGrpSpPr>
          <p:grpSpPr>
            <a:xfrm>
              <a:off x="50764" y="2682650"/>
              <a:ext cx="4223923" cy="2691376"/>
              <a:chOff x="-1620508" y="477673"/>
              <a:chExt cx="5237889" cy="3337450"/>
            </a:xfrm>
          </p:grpSpPr>
          <p:grpSp>
            <p:nvGrpSpPr>
              <p:cNvPr id="29" name="Group 28"/>
              <p:cNvGrpSpPr/>
              <p:nvPr/>
            </p:nvGrpSpPr>
            <p:grpSpPr>
              <a:xfrm>
                <a:off x="-1620508" y="477673"/>
                <a:ext cx="5237889" cy="3337450"/>
                <a:chOff x="19612736" y="7461968"/>
                <a:chExt cx="7391074" cy="4709405"/>
              </a:xfrm>
            </p:grpSpPr>
            <p:grpSp>
              <p:nvGrpSpPr>
                <p:cNvPr id="30" name="Group 29"/>
                <p:cNvGrpSpPr/>
                <p:nvPr/>
              </p:nvGrpSpPr>
              <p:grpSpPr>
                <a:xfrm>
                  <a:off x="19612736" y="7461968"/>
                  <a:ext cx="7068548" cy="4709405"/>
                  <a:chOff x="-272302" y="1254135"/>
                  <a:chExt cx="7068548" cy="4709405"/>
                </a:xfrm>
              </p:grpSpPr>
              <p:pic>
                <p:nvPicPr>
                  <p:cNvPr id="34" name="Picture 33" descr="final_structure_for_algorithm_explaination.png"/>
                  <p:cNvPicPr>
                    <a:picLocks noChangeAspect="1"/>
                  </p:cNvPicPr>
                  <p:nvPr/>
                </p:nvPicPr>
                <p:blipFill rotWithShape="1">
                  <a:blip r:embed="rId7">
                    <a:extLst>
                      <a:ext uri="{28A0092B-C50C-407E-A947-70E740481C1C}">
                        <a14:useLocalDpi xmlns:a14="http://schemas.microsoft.com/office/drawing/2010/main" val="0"/>
                      </a:ext>
                    </a:extLst>
                  </a:blip>
                  <a:srcRect l="12068" t="8004" r="7903" b="11941"/>
                  <a:stretch/>
                </p:blipFill>
                <p:spPr>
                  <a:xfrm>
                    <a:off x="5007741" y="4105321"/>
                    <a:ext cx="1788505" cy="1789091"/>
                  </a:xfrm>
                  <a:prstGeom prst="rect">
                    <a:avLst/>
                  </a:prstGeom>
                  <a:ln>
                    <a:noFill/>
                  </a:ln>
                </p:spPr>
              </p:pic>
              <p:pic>
                <p:nvPicPr>
                  <p:cNvPr id="35" name="Picture 34" descr="mass_addition_probability_zoomed_for_algorithm_explaination.png"/>
                  <p:cNvPicPr>
                    <a:picLocks noChangeAspect="1"/>
                  </p:cNvPicPr>
                  <p:nvPr/>
                </p:nvPicPr>
                <p:blipFill rotWithShape="1">
                  <a:blip r:embed="rId8">
                    <a:extLst>
                      <a:ext uri="{28A0092B-C50C-407E-A947-70E740481C1C}">
                        <a14:useLocalDpi xmlns:a14="http://schemas.microsoft.com/office/drawing/2010/main" val="0"/>
                      </a:ext>
                    </a:extLst>
                  </a:blip>
                  <a:srcRect l="11161" t="11215" b="13101"/>
                  <a:stretch/>
                </p:blipFill>
                <p:spPr>
                  <a:xfrm>
                    <a:off x="6622" y="4036194"/>
                    <a:ext cx="2262329" cy="1927346"/>
                  </a:xfrm>
                  <a:prstGeom prst="rect">
                    <a:avLst/>
                  </a:prstGeom>
                  <a:ln>
                    <a:noFill/>
                  </a:ln>
                </p:spPr>
              </p:pic>
              <p:pic>
                <p:nvPicPr>
                  <p:cNvPr id="36" name="Picture 35" descr="pabs_zoomed_for_algorithm_explaination.png"/>
                  <p:cNvPicPr>
                    <a:picLocks noChangeAspect="1"/>
                  </p:cNvPicPr>
                  <p:nvPr/>
                </p:nvPicPr>
                <p:blipFill rotWithShape="1">
                  <a:blip r:embed="rId9">
                    <a:extLst>
                      <a:ext uri="{28A0092B-C50C-407E-A947-70E740481C1C}">
                        <a14:useLocalDpi xmlns:a14="http://schemas.microsoft.com/office/drawing/2010/main" val="0"/>
                      </a:ext>
                    </a:extLst>
                  </a:blip>
                  <a:srcRect l="9468" t="13768" b="10640"/>
                  <a:stretch/>
                </p:blipFill>
                <p:spPr>
                  <a:xfrm>
                    <a:off x="5365" y="1748657"/>
                    <a:ext cx="2313721" cy="1931921"/>
                  </a:xfrm>
                  <a:prstGeom prst="rect">
                    <a:avLst/>
                  </a:prstGeom>
                  <a:ln>
                    <a:noFill/>
                  </a:ln>
                </p:spPr>
              </p:pic>
              <p:sp>
                <p:nvSpPr>
                  <p:cNvPr id="37" name="TextBox 36"/>
                  <p:cNvSpPr txBox="1"/>
                  <p:nvPr/>
                </p:nvSpPr>
                <p:spPr>
                  <a:xfrm>
                    <a:off x="109465" y="1322696"/>
                    <a:ext cx="1876018" cy="484696"/>
                  </a:xfrm>
                  <a:prstGeom prst="rect">
                    <a:avLst/>
                  </a:prstGeom>
                  <a:noFill/>
                </p:spPr>
                <p:txBody>
                  <a:bodyPr wrap="square" rtlCol="0">
                    <a:spAutoFit/>
                  </a:bodyPr>
                  <a:lstStyle/>
                  <a:p>
                    <a:pPr algn="ctr"/>
                    <a:r>
                      <a:rPr lang="en-US" sz="1200" dirty="0" smtClean="0"/>
                      <a:t>Absorption (t)</a:t>
                    </a:r>
                    <a:endParaRPr lang="en-US" sz="1200" dirty="0"/>
                  </a:p>
                </p:txBody>
              </p:sp>
              <p:sp>
                <p:nvSpPr>
                  <p:cNvPr id="38" name="TextBox 37"/>
                  <p:cNvSpPr txBox="1"/>
                  <p:nvPr/>
                </p:nvSpPr>
                <p:spPr>
                  <a:xfrm>
                    <a:off x="-272302" y="3405483"/>
                    <a:ext cx="2550791" cy="807827"/>
                  </a:xfrm>
                  <a:prstGeom prst="rect">
                    <a:avLst/>
                  </a:prstGeom>
                  <a:noFill/>
                </p:spPr>
                <p:txBody>
                  <a:bodyPr wrap="square" rtlCol="0">
                    <a:spAutoFit/>
                  </a:bodyPr>
                  <a:lstStyle/>
                  <a:p>
                    <a:pPr algn="ctr"/>
                    <a:r>
                      <a:rPr lang="en-US" sz="1200" dirty="0" smtClean="0"/>
                      <a:t>Probability of Addition (t)</a:t>
                    </a:r>
                    <a:endParaRPr lang="en-US" sz="1200" dirty="0"/>
                  </a:p>
                </p:txBody>
              </p:sp>
              <p:pic>
                <p:nvPicPr>
                  <p:cNvPr id="39" name="Picture 38" descr="initial_structure_for_algorithm_explaination.png"/>
                  <p:cNvPicPr>
                    <a:picLocks noChangeAspect="1"/>
                  </p:cNvPicPr>
                  <p:nvPr/>
                </p:nvPicPr>
                <p:blipFill rotWithShape="1">
                  <a:blip r:embed="rId10">
                    <a:extLst>
                      <a:ext uri="{28A0092B-C50C-407E-A947-70E740481C1C}">
                        <a14:useLocalDpi xmlns:a14="http://schemas.microsoft.com/office/drawing/2010/main" val="0"/>
                      </a:ext>
                    </a:extLst>
                  </a:blip>
                  <a:srcRect l="12322" t="8369" r="8907" b="12849"/>
                  <a:stretch/>
                </p:blipFill>
                <p:spPr>
                  <a:xfrm>
                    <a:off x="5007741" y="1748657"/>
                    <a:ext cx="1788505" cy="1788780"/>
                  </a:xfrm>
                  <a:prstGeom prst="rect">
                    <a:avLst/>
                  </a:prstGeom>
                  <a:ln>
                    <a:noFill/>
                  </a:ln>
                </p:spPr>
              </p:pic>
              <p:sp>
                <p:nvSpPr>
                  <p:cNvPr id="40" name="TextBox 39"/>
                  <p:cNvSpPr txBox="1"/>
                  <p:nvPr/>
                </p:nvSpPr>
                <p:spPr>
                  <a:xfrm>
                    <a:off x="1954953" y="1379325"/>
                    <a:ext cx="484563" cy="564587"/>
                  </a:xfrm>
                  <a:prstGeom prst="rect">
                    <a:avLst/>
                  </a:prstGeom>
                  <a:noFill/>
                </p:spPr>
                <p:txBody>
                  <a:bodyPr wrap="square" rtlCol="0">
                    <a:spAutoFit/>
                  </a:bodyPr>
                  <a:lstStyle/>
                  <a:p>
                    <a:endParaRPr lang="en-US" sz="2000" dirty="0">
                      <a:cs typeface="Avenir Medium"/>
                    </a:endParaRPr>
                  </a:p>
                </p:txBody>
              </p:sp>
              <p:sp>
                <p:nvSpPr>
                  <p:cNvPr id="41" name="TextBox 40"/>
                  <p:cNvSpPr txBox="1"/>
                  <p:nvPr/>
                </p:nvSpPr>
                <p:spPr>
                  <a:xfrm>
                    <a:off x="1824099" y="1254135"/>
                    <a:ext cx="1289474" cy="484696"/>
                  </a:xfrm>
                  <a:prstGeom prst="rect">
                    <a:avLst/>
                  </a:prstGeom>
                  <a:noFill/>
                </p:spPr>
                <p:txBody>
                  <a:bodyPr wrap="square" rtlCol="0">
                    <a:spAutoFit/>
                  </a:bodyPr>
                  <a:lstStyle/>
                  <a:p>
                    <a:r>
                      <a:rPr lang="en-US" sz="1200" dirty="0" smtClean="0">
                        <a:cs typeface="Avenir Medium"/>
                      </a:rPr>
                      <a:t>mw/cm</a:t>
                    </a:r>
                    <a:r>
                      <a:rPr lang="en-US" sz="1200" baseline="30000" dirty="0" smtClean="0">
                        <a:cs typeface="Avenir Medium"/>
                      </a:rPr>
                      <a:t>2</a:t>
                    </a:r>
                    <a:endParaRPr lang="en-US" sz="1200" dirty="0">
                      <a:cs typeface="Avenir Medium"/>
                    </a:endParaRPr>
                  </a:p>
                </p:txBody>
              </p:sp>
            </p:grpSp>
            <p:sp>
              <p:nvSpPr>
                <p:cNvPr id="31" name="Left-Right Arrow 30"/>
                <p:cNvSpPr/>
                <p:nvPr/>
              </p:nvSpPr>
              <p:spPr>
                <a:xfrm>
                  <a:off x="22324554" y="9787102"/>
                  <a:ext cx="2158315" cy="574177"/>
                </a:xfrm>
                <a:prstGeom prst="lef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32" name="TextBox 31"/>
                <p:cNvSpPr txBox="1"/>
                <p:nvPr/>
              </p:nvSpPr>
              <p:spPr>
                <a:xfrm>
                  <a:off x="24771343" y="9774880"/>
                  <a:ext cx="2232467" cy="484696"/>
                </a:xfrm>
                <a:prstGeom prst="rect">
                  <a:avLst/>
                </a:prstGeom>
                <a:noFill/>
              </p:spPr>
              <p:txBody>
                <a:bodyPr wrap="square" rtlCol="0">
                  <a:spAutoFit/>
                </a:bodyPr>
                <a:lstStyle/>
                <a:p>
                  <a:pPr algn="ctr"/>
                  <a:r>
                    <a:rPr lang="en-US" sz="1200" dirty="0" smtClean="0"/>
                    <a:t>Structure (t+ ∆t)</a:t>
                  </a:r>
                  <a:endParaRPr lang="en-US" sz="1200" dirty="0"/>
                </a:p>
              </p:txBody>
            </p:sp>
            <p:sp>
              <p:nvSpPr>
                <p:cNvPr id="33" name="TextBox 32"/>
                <p:cNvSpPr txBox="1"/>
                <p:nvPr/>
              </p:nvSpPr>
              <p:spPr>
                <a:xfrm>
                  <a:off x="24771343" y="7577994"/>
                  <a:ext cx="2042257" cy="484697"/>
                </a:xfrm>
                <a:prstGeom prst="rect">
                  <a:avLst/>
                </a:prstGeom>
                <a:noFill/>
              </p:spPr>
              <p:txBody>
                <a:bodyPr wrap="square" rtlCol="0">
                  <a:spAutoFit/>
                </a:bodyPr>
                <a:lstStyle/>
                <a:p>
                  <a:pPr algn="ctr"/>
                  <a:r>
                    <a:rPr lang="en-US" sz="1200" smtClean="0"/>
                    <a:t>Structure (t</a:t>
                  </a:r>
                  <a:r>
                    <a:rPr lang="en-US" sz="1200" dirty="0" smtClean="0"/>
                    <a:t>)</a:t>
                  </a:r>
                  <a:endParaRPr lang="en-US" sz="1200" dirty="0"/>
                </a:p>
              </p:txBody>
            </p:sp>
          </p:grpSp>
          <p:sp>
            <p:nvSpPr>
              <p:cNvPr id="43" name="TextBox 42"/>
              <p:cNvSpPr txBox="1"/>
              <p:nvPr/>
            </p:nvSpPr>
            <p:spPr>
              <a:xfrm>
                <a:off x="-42104" y="1500136"/>
                <a:ext cx="1447303" cy="572489"/>
              </a:xfrm>
              <a:prstGeom prst="rect">
                <a:avLst/>
              </a:prstGeom>
              <a:noFill/>
            </p:spPr>
            <p:txBody>
              <a:bodyPr wrap="square" rtlCol="0">
                <a:spAutoFit/>
              </a:bodyPr>
              <a:lstStyle/>
              <a:p>
                <a:pPr algn="ctr"/>
                <a:r>
                  <a:rPr lang="en-US" sz="1200" dirty="0" smtClean="0"/>
                  <a:t>Calculate Absorption</a:t>
                </a:r>
                <a:endParaRPr lang="en-US" sz="1200" dirty="0"/>
              </a:p>
            </p:txBody>
          </p:sp>
          <p:sp>
            <p:nvSpPr>
              <p:cNvPr id="44" name="TextBox 43"/>
              <p:cNvSpPr txBox="1"/>
              <p:nvPr/>
            </p:nvSpPr>
            <p:spPr>
              <a:xfrm>
                <a:off x="1242954" y="1501237"/>
                <a:ext cx="878384" cy="572489"/>
              </a:xfrm>
              <a:prstGeom prst="rect">
                <a:avLst/>
              </a:prstGeom>
              <a:noFill/>
            </p:spPr>
            <p:txBody>
              <a:bodyPr wrap="square" rtlCol="0">
                <a:spAutoFit/>
              </a:bodyPr>
              <a:lstStyle/>
              <a:p>
                <a:pPr algn="ctr"/>
                <a:r>
                  <a:rPr lang="en-US" sz="1200" dirty="0" smtClean="0"/>
                  <a:t>Add Mass</a:t>
                </a:r>
                <a:endParaRPr lang="en-US" sz="1200" dirty="0"/>
              </a:p>
            </p:txBody>
          </p:sp>
        </p:grpSp>
        <p:sp>
          <p:nvSpPr>
            <p:cNvPr id="3" name="TextBox 2"/>
            <p:cNvSpPr txBox="1"/>
            <p:nvPr/>
          </p:nvSpPr>
          <p:spPr>
            <a:xfrm>
              <a:off x="1390156" y="2146656"/>
              <a:ext cx="1778244" cy="369332"/>
            </a:xfrm>
            <a:prstGeom prst="rect">
              <a:avLst/>
            </a:prstGeom>
            <a:noFill/>
          </p:spPr>
          <p:txBody>
            <a:bodyPr wrap="none" rtlCol="0">
              <a:spAutoFit/>
            </a:bodyPr>
            <a:lstStyle/>
            <a:p>
              <a:r>
                <a:rPr lang="en-US" dirty="0" smtClean="0"/>
                <a:t>Model Algorithm</a:t>
              </a:r>
              <a:endParaRPr lang="en-US" dirty="0"/>
            </a:p>
          </p:txBody>
        </p:sp>
      </p:grpSp>
    </p:spTree>
    <p:extLst>
      <p:ext uri="{BB962C8B-B14F-4D97-AF65-F5344CB8AC3E}">
        <p14:creationId xmlns:p14="http://schemas.microsoft.com/office/powerpoint/2010/main" val="30093038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Visualization Of Growth</a:t>
            </a:r>
            <a:endParaRPr lang="en-US" dirty="0"/>
          </a:p>
        </p:txBody>
      </p:sp>
      <p:pic>
        <p:nvPicPr>
          <p:cNvPr id="7" name="iteration40_isosurface_anim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6158" t="4057" r="5615" b="3475"/>
          <a:stretch/>
        </p:blipFill>
        <p:spPr>
          <a:xfrm>
            <a:off x="1784555" y="1848463"/>
            <a:ext cx="5909187" cy="4365523"/>
          </a:xfrm>
          <a:prstGeom prst="rect">
            <a:avLst/>
          </a:prstGeom>
        </p:spPr>
      </p:pic>
      <p:sp>
        <p:nvSpPr>
          <p:cNvPr id="3" name="TextBox 2"/>
          <p:cNvSpPr txBox="1"/>
          <p:nvPr/>
        </p:nvSpPr>
        <p:spPr>
          <a:xfrm>
            <a:off x="2787445" y="1253613"/>
            <a:ext cx="4205447" cy="369332"/>
          </a:xfrm>
          <a:prstGeom prst="rect">
            <a:avLst/>
          </a:prstGeom>
          <a:noFill/>
        </p:spPr>
        <p:txBody>
          <a:bodyPr wrap="none" rtlCol="0">
            <a:spAutoFit/>
          </a:bodyPr>
          <a:lstStyle/>
          <a:p>
            <a:r>
              <a:rPr lang="en-US" dirty="0" smtClean="0"/>
              <a:t>Vertical -&gt; Horizontal Polarization , 780 nm</a:t>
            </a:r>
            <a:endParaRPr lang="en-US" dirty="0"/>
          </a:p>
        </p:txBody>
      </p:sp>
    </p:spTree>
    <p:extLst>
      <p:ext uri="{BB962C8B-B14F-4D97-AF65-F5344CB8AC3E}">
        <p14:creationId xmlns:p14="http://schemas.microsoft.com/office/powerpoint/2010/main" val="1182548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creen Shot 2012-12-03 at 8.16.35 AM.png"/>
          <p:cNvPicPr>
            <a:picLocks noChangeAspect="1"/>
          </p:cNvPicPr>
          <p:nvPr/>
        </p:nvPicPr>
        <p:blipFill rotWithShape="1">
          <a:blip r:embed="rId3">
            <a:extLst>
              <a:ext uri="{28A0092B-C50C-407E-A947-70E740481C1C}">
                <a14:useLocalDpi xmlns:a14="http://schemas.microsoft.com/office/drawing/2010/main" val="0"/>
              </a:ext>
            </a:extLst>
          </a:blip>
          <a:srcRect t="-12" b="-47"/>
          <a:stretch/>
        </p:blipFill>
        <p:spPr>
          <a:xfrm>
            <a:off x="5666694" y="2538439"/>
            <a:ext cx="2044434" cy="2715768"/>
          </a:xfrm>
          <a:prstGeom prst="rect">
            <a:avLst/>
          </a:prstGeom>
        </p:spPr>
      </p:pic>
      <p:sp>
        <p:nvSpPr>
          <p:cNvPr id="10" name="TextBox 9"/>
          <p:cNvSpPr txBox="1"/>
          <p:nvPr/>
        </p:nvSpPr>
        <p:spPr>
          <a:xfrm>
            <a:off x="1047415" y="1338332"/>
            <a:ext cx="2988049" cy="584776"/>
          </a:xfrm>
          <a:prstGeom prst="rect">
            <a:avLst/>
          </a:prstGeom>
          <a:noFill/>
        </p:spPr>
        <p:txBody>
          <a:bodyPr wrap="square" rtlCol="0">
            <a:spAutoFit/>
          </a:bodyPr>
          <a:lstStyle/>
          <a:p>
            <a:pPr algn="ctr"/>
            <a:r>
              <a:rPr lang="en-US" sz="3200" u="sng" dirty="0" smtClean="0"/>
              <a:t>Simulation</a:t>
            </a:r>
            <a:endParaRPr lang="en-US" sz="3200" u="sng" dirty="0"/>
          </a:p>
        </p:txBody>
      </p:sp>
      <p:sp>
        <p:nvSpPr>
          <p:cNvPr id="11" name="TextBox 10"/>
          <p:cNvSpPr txBox="1"/>
          <p:nvPr/>
        </p:nvSpPr>
        <p:spPr>
          <a:xfrm>
            <a:off x="5192163" y="1318488"/>
            <a:ext cx="2988049" cy="584776"/>
          </a:xfrm>
          <a:prstGeom prst="rect">
            <a:avLst/>
          </a:prstGeom>
          <a:noFill/>
        </p:spPr>
        <p:txBody>
          <a:bodyPr wrap="square" rtlCol="0">
            <a:spAutoFit/>
          </a:bodyPr>
          <a:lstStyle/>
          <a:p>
            <a:pPr algn="ctr"/>
            <a:r>
              <a:rPr lang="en-US" sz="3200" u="sng" dirty="0" smtClean="0"/>
              <a:t>Experiment</a:t>
            </a:r>
            <a:endParaRPr lang="en-US" sz="3200" u="sng" dirty="0"/>
          </a:p>
        </p:txBody>
      </p:sp>
      <p:sp>
        <p:nvSpPr>
          <p:cNvPr id="12" name="Rectangle 11"/>
          <p:cNvSpPr/>
          <p:nvPr/>
        </p:nvSpPr>
        <p:spPr>
          <a:xfrm>
            <a:off x="4538798" y="1111952"/>
            <a:ext cx="45719" cy="5382228"/>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1652461" y="122396"/>
            <a:ext cx="6058667" cy="769441"/>
          </a:xfrm>
          <a:prstGeom prst="rect">
            <a:avLst/>
          </a:prstGeom>
          <a:noFill/>
        </p:spPr>
        <p:txBody>
          <a:bodyPr wrap="square" rtlCol="0">
            <a:spAutoFit/>
          </a:bodyPr>
          <a:lstStyle/>
          <a:p>
            <a:pPr algn="ctr"/>
            <a:r>
              <a:rPr lang="en-US" sz="4400" dirty="0" smtClean="0">
                <a:solidFill>
                  <a:srgbClr val="FFFFFF"/>
                </a:solidFill>
              </a:rPr>
              <a:t>2D Visualization</a:t>
            </a:r>
            <a:endParaRPr lang="en-US" sz="4400" dirty="0">
              <a:solidFill>
                <a:srgbClr val="FFFFFF"/>
              </a:solidFill>
            </a:endParaRPr>
          </a:p>
        </p:txBody>
      </p:sp>
      <p:sp>
        <p:nvSpPr>
          <p:cNvPr id="15" name="TextBox 14"/>
          <p:cNvSpPr txBox="1"/>
          <p:nvPr/>
        </p:nvSpPr>
        <p:spPr>
          <a:xfrm>
            <a:off x="5596926" y="2083713"/>
            <a:ext cx="2513518" cy="369332"/>
          </a:xfrm>
          <a:prstGeom prst="rect">
            <a:avLst/>
          </a:prstGeom>
          <a:noFill/>
        </p:spPr>
        <p:txBody>
          <a:bodyPr wrap="square" rtlCol="0">
            <a:spAutoFit/>
          </a:bodyPr>
          <a:lstStyle/>
          <a:p>
            <a:r>
              <a:rPr lang="en-US" dirty="0" smtClean="0"/>
              <a:t>625 nm polarized light</a:t>
            </a:r>
            <a:endParaRPr lang="en-US" dirty="0"/>
          </a:p>
        </p:txBody>
      </p:sp>
      <p:pic>
        <p:nvPicPr>
          <p:cNvPr id="3" name="Picture 2" descr="Final_Structur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6183" y="1922400"/>
            <a:ext cx="2852849" cy="2147372"/>
          </a:xfrm>
          <a:prstGeom prst="rect">
            <a:avLst/>
          </a:prstGeom>
        </p:spPr>
      </p:pic>
      <p:pic>
        <p:nvPicPr>
          <p:cNvPr id="16" name="Picture 15" descr="Final.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1523" y="4193062"/>
            <a:ext cx="3096876" cy="2166508"/>
          </a:xfrm>
          <a:prstGeom prst="rect">
            <a:avLst/>
          </a:prstGeom>
        </p:spPr>
      </p:pic>
      <p:sp>
        <p:nvSpPr>
          <p:cNvPr id="2" name="Rectangle 1"/>
          <p:cNvSpPr/>
          <p:nvPr/>
        </p:nvSpPr>
        <p:spPr>
          <a:xfrm>
            <a:off x="3850277" y="4168404"/>
            <a:ext cx="564444" cy="242440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p:txBody>
          <a:bodyPr/>
          <a:lstStyle/>
          <a:p>
            <a:r>
              <a:rPr lang="en-US" smtClean="0"/>
              <a:t>Nick Batara | nbatara@caltech.edu</a:t>
            </a:r>
            <a:endParaRPr lang="en-US"/>
          </a:p>
        </p:txBody>
      </p:sp>
      <p:sp>
        <p:nvSpPr>
          <p:cNvPr id="7" name="Slide Number Placeholder 6"/>
          <p:cNvSpPr>
            <a:spLocks noGrp="1"/>
          </p:cNvSpPr>
          <p:nvPr>
            <p:ph type="sldNum" sz="quarter" idx="12"/>
          </p:nvPr>
        </p:nvSpPr>
        <p:spPr/>
        <p:txBody>
          <a:bodyPr/>
          <a:lstStyle/>
          <a:p>
            <a:fld id="{6C8CDB1F-1390-8140-B67B-0189A659D9DB}" type="slidenum">
              <a:rPr lang="en-US" smtClean="0"/>
              <a:t>1</a:t>
            </a:fld>
            <a:endParaRPr lang="en-US" dirty="0"/>
          </a:p>
        </p:txBody>
      </p:sp>
    </p:spTree>
    <p:extLst>
      <p:ext uri="{BB962C8B-B14F-4D97-AF65-F5344CB8AC3E}">
        <p14:creationId xmlns:p14="http://schemas.microsoft.com/office/powerpoint/2010/main" val="18206358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Simulated Morphology Control</a:t>
            </a:r>
            <a:endParaRPr lang="en-US" dirty="0"/>
          </a:p>
        </p:txBody>
      </p:sp>
      <p:pic>
        <p:nvPicPr>
          <p:cNvPr id="6" name="Picture 5" descr="Final_Structure.jpg"/>
          <p:cNvPicPr>
            <a:picLocks noChangeAspect="1"/>
          </p:cNvPicPr>
          <p:nvPr/>
        </p:nvPicPr>
        <p:blipFill rotWithShape="1">
          <a:blip r:embed="rId2">
            <a:extLst>
              <a:ext uri="{28A0092B-C50C-407E-A947-70E740481C1C}">
                <a14:useLocalDpi xmlns:a14="http://schemas.microsoft.com/office/drawing/2010/main" val="0"/>
              </a:ext>
            </a:extLst>
          </a:blip>
          <a:srcRect l="12533" t="6836" r="8926" b="12489"/>
          <a:stretch/>
        </p:blipFill>
        <p:spPr>
          <a:xfrm>
            <a:off x="1155196" y="3330221"/>
            <a:ext cx="1722033" cy="1270001"/>
          </a:xfrm>
          <a:prstGeom prst="rect">
            <a:avLst/>
          </a:prstGeom>
        </p:spPr>
      </p:pic>
      <p:pic>
        <p:nvPicPr>
          <p:cNvPr id="7" name="Picture 6" descr="Final_Structure.jpg"/>
          <p:cNvPicPr>
            <a:picLocks noChangeAspect="1"/>
          </p:cNvPicPr>
          <p:nvPr/>
        </p:nvPicPr>
        <p:blipFill rotWithShape="1">
          <a:blip r:embed="rId3">
            <a:extLst>
              <a:ext uri="{28A0092B-C50C-407E-A947-70E740481C1C}">
                <a14:useLocalDpi xmlns:a14="http://schemas.microsoft.com/office/drawing/2010/main" val="0"/>
              </a:ext>
            </a:extLst>
          </a:blip>
          <a:srcRect l="13850" t="6837" r="8786" b="12489"/>
          <a:stretch/>
        </p:blipFill>
        <p:spPr>
          <a:xfrm>
            <a:off x="3179159" y="3330220"/>
            <a:ext cx="1696203" cy="1270001"/>
          </a:xfrm>
          <a:prstGeom prst="rect">
            <a:avLst/>
          </a:prstGeom>
        </p:spPr>
      </p:pic>
      <p:pic>
        <p:nvPicPr>
          <p:cNvPr id="8" name="Picture 7" descr="Final_Structure.jpg"/>
          <p:cNvPicPr>
            <a:picLocks noChangeAspect="1"/>
          </p:cNvPicPr>
          <p:nvPr/>
        </p:nvPicPr>
        <p:blipFill rotWithShape="1">
          <a:blip r:embed="rId4">
            <a:extLst>
              <a:ext uri="{28A0092B-C50C-407E-A947-70E740481C1C}">
                <a14:useLocalDpi xmlns:a14="http://schemas.microsoft.com/office/drawing/2010/main" val="0"/>
              </a:ext>
            </a:extLst>
          </a:blip>
          <a:srcRect l="12430" t="19285" r="9165" b="11585"/>
          <a:stretch/>
        </p:blipFill>
        <p:spPr>
          <a:xfrm>
            <a:off x="5184371" y="3330220"/>
            <a:ext cx="1696203" cy="1270001"/>
          </a:xfrm>
          <a:prstGeom prst="rect">
            <a:avLst/>
          </a:prstGeom>
        </p:spPr>
      </p:pic>
      <p:pic>
        <p:nvPicPr>
          <p:cNvPr id="9" name="Picture 8" descr="Final_Structure.jpg"/>
          <p:cNvPicPr>
            <a:picLocks noChangeAspect="1"/>
          </p:cNvPicPr>
          <p:nvPr/>
        </p:nvPicPr>
        <p:blipFill rotWithShape="1">
          <a:blip r:embed="rId5">
            <a:extLst>
              <a:ext uri="{28A0092B-C50C-407E-A947-70E740481C1C}">
                <a14:useLocalDpi xmlns:a14="http://schemas.microsoft.com/office/drawing/2010/main" val="0"/>
              </a:ext>
            </a:extLst>
          </a:blip>
          <a:srcRect l="12521" t="20710" r="8026" b="12005"/>
          <a:stretch/>
        </p:blipFill>
        <p:spPr>
          <a:xfrm>
            <a:off x="7230487" y="3330220"/>
            <a:ext cx="1696203" cy="1270001"/>
          </a:xfrm>
          <a:prstGeom prst="rect">
            <a:avLst/>
          </a:prstGeom>
        </p:spPr>
      </p:pic>
      <p:pic>
        <p:nvPicPr>
          <p:cNvPr id="10" name="Picture 9" descr="Final_Structure.jpg"/>
          <p:cNvPicPr>
            <a:picLocks noChangeAspect="1"/>
          </p:cNvPicPr>
          <p:nvPr/>
        </p:nvPicPr>
        <p:blipFill rotWithShape="1">
          <a:blip r:embed="rId6">
            <a:extLst>
              <a:ext uri="{28A0092B-C50C-407E-A947-70E740481C1C}">
                <a14:useLocalDpi xmlns:a14="http://schemas.microsoft.com/office/drawing/2010/main" val="0"/>
              </a:ext>
            </a:extLst>
          </a:blip>
          <a:srcRect l="12864" t="7654" r="10259" b="10956"/>
          <a:stretch/>
        </p:blipFill>
        <p:spPr>
          <a:xfrm>
            <a:off x="3193269" y="1622776"/>
            <a:ext cx="1696203" cy="1467557"/>
          </a:xfrm>
          <a:prstGeom prst="rect">
            <a:avLst/>
          </a:prstGeom>
        </p:spPr>
      </p:pic>
      <p:pic>
        <p:nvPicPr>
          <p:cNvPr id="11" name="Picture 10" descr="Final_Structure.jpg"/>
          <p:cNvPicPr>
            <a:picLocks noChangeAspect="1"/>
          </p:cNvPicPr>
          <p:nvPr/>
        </p:nvPicPr>
        <p:blipFill rotWithShape="1">
          <a:blip r:embed="rId3">
            <a:extLst>
              <a:ext uri="{28A0092B-C50C-407E-A947-70E740481C1C}">
                <a14:useLocalDpi xmlns:a14="http://schemas.microsoft.com/office/drawing/2010/main" val="0"/>
              </a:ext>
            </a:extLst>
          </a:blip>
          <a:srcRect l="13270" t="7654" r="7217" b="10956"/>
          <a:stretch/>
        </p:blipFill>
        <p:spPr>
          <a:xfrm>
            <a:off x="5212593" y="1622776"/>
            <a:ext cx="1696203" cy="1467557"/>
          </a:xfrm>
          <a:prstGeom prst="rect">
            <a:avLst/>
          </a:prstGeom>
        </p:spPr>
      </p:pic>
      <p:pic>
        <p:nvPicPr>
          <p:cNvPr id="12" name="Picture 11" descr="Final_Structure.jpg"/>
          <p:cNvPicPr>
            <a:picLocks noChangeAspect="1"/>
          </p:cNvPicPr>
          <p:nvPr/>
        </p:nvPicPr>
        <p:blipFill rotWithShape="1">
          <a:blip r:embed="rId7">
            <a:extLst>
              <a:ext uri="{28A0092B-C50C-407E-A947-70E740481C1C}">
                <a14:useLocalDpi xmlns:a14="http://schemas.microsoft.com/office/drawing/2010/main" val="0"/>
              </a:ext>
            </a:extLst>
          </a:blip>
          <a:srcRect l="12537" t="7975" r="9147" b="10712"/>
          <a:stretch/>
        </p:blipFill>
        <p:spPr>
          <a:xfrm>
            <a:off x="2162680" y="4952998"/>
            <a:ext cx="1722033" cy="1270000"/>
          </a:xfrm>
          <a:prstGeom prst="rect">
            <a:avLst/>
          </a:prstGeom>
        </p:spPr>
      </p:pic>
      <p:pic>
        <p:nvPicPr>
          <p:cNvPr id="13" name="Picture 12" descr="Final_Structure.jpg"/>
          <p:cNvPicPr>
            <a:picLocks noChangeAspect="1"/>
          </p:cNvPicPr>
          <p:nvPr/>
        </p:nvPicPr>
        <p:blipFill rotWithShape="1">
          <a:blip r:embed="rId8">
            <a:extLst>
              <a:ext uri="{28A0092B-C50C-407E-A947-70E740481C1C}">
                <a14:useLocalDpi xmlns:a14="http://schemas.microsoft.com/office/drawing/2010/main" val="0"/>
              </a:ext>
            </a:extLst>
          </a:blip>
          <a:srcRect l="12885" t="7961" r="9591" b="10867"/>
          <a:stretch/>
        </p:blipFill>
        <p:spPr>
          <a:xfrm>
            <a:off x="4183916" y="4952998"/>
            <a:ext cx="1665112" cy="1270001"/>
          </a:xfrm>
          <a:prstGeom prst="rect">
            <a:avLst/>
          </a:prstGeom>
        </p:spPr>
      </p:pic>
      <p:pic>
        <p:nvPicPr>
          <p:cNvPr id="14" name="Picture 13" descr="Final_Structure.jpg"/>
          <p:cNvPicPr>
            <a:picLocks noChangeAspect="1"/>
          </p:cNvPicPr>
          <p:nvPr/>
        </p:nvPicPr>
        <p:blipFill rotWithShape="1">
          <a:blip r:embed="rId9">
            <a:extLst>
              <a:ext uri="{28A0092B-C50C-407E-A947-70E740481C1C}">
                <a14:useLocalDpi xmlns:a14="http://schemas.microsoft.com/office/drawing/2010/main" val="0"/>
              </a:ext>
            </a:extLst>
          </a:blip>
          <a:srcRect l="13642" t="7975" r="9357" b="10712"/>
          <a:stretch/>
        </p:blipFill>
        <p:spPr>
          <a:xfrm>
            <a:off x="6194731" y="4952998"/>
            <a:ext cx="1651001" cy="1270001"/>
          </a:xfrm>
          <a:prstGeom prst="rect">
            <a:avLst/>
          </a:prstGeom>
        </p:spPr>
      </p:pic>
      <p:sp>
        <p:nvSpPr>
          <p:cNvPr id="15" name="TextBox 14"/>
          <p:cNvSpPr txBox="1"/>
          <p:nvPr/>
        </p:nvSpPr>
        <p:spPr>
          <a:xfrm>
            <a:off x="2374347" y="4650022"/>
            <a:ext cx="1380925" cy="369332"/>
          </a:xfrm>
          <a:prstGeom prst="rect">
            <a:avLst/>
          </a:prstGeom>
          <a:noFill/>
        </p:spPr>
        <p:txBody>
          <a:bodyPr wrap="square" rtlCol="0">
            <a:spAutoFit/>
          </a:bodyPr>
          <a:lstStyle/>
          <a:p>
            <a:pPr algn="ctr"/>
            <a:r>
              <a:rPr lang="en-US" dirty="0" smtClean="0"/>
              <a:t>15˚</a:t>
            </a:r>
            <a:endParaRPr lang="en-US" dirty="0"/>
          </a:p>
        </p:txBody>
      </p:sp>
      <p:sp>
        <p:nvSpPr>
          <p:cNvPr id="16" name="TextBox 15"/>
          <p:cNvSpPr txBox="1"/>
          <p:nvPr/>
        </p:nvSpPr>
        <p:spPr>
          <a:xfrm>
            <a:off x="4331605" y="4650022"/>
            <a:ext cx="1380925" cy="369332"/>
          </a:xfrm>
          <a:prstGeom prst="rect">
            <a:avLst/>
          </a:prstGeom>
          <a:noFill/>
        </p:spPr>
        <p:txBody>
          <a:bodyPr wrap="square" rtlCol="0">
            <a:spAutoFit/>
          </a:bodyPr>
          <a:lstStyle/>
          <a:p>
            <a:pPr algn="ctr"/>
            <a:r>
              <a:rPr lang="en-US" dirty="0" smtClean="0"/>
              <a:t>30˚</a:t>
            </a:r>
            <a:endParaRPr lang="en-US" dirty="0"/>
          </a:p>
        </p:txBody>
      </p:sp>
      <p:sp>
        <p:nvSpPr>
          <p:cNvPr id="17" name="TextBox 16"/>
          <p:cNvSpPr txBox="1"/>
          <p:nvPr/>
        </p:nvSpPr>
        <p:spPr>
          <a:xfrm>
            <a:off x="6576820" y="4650022"/>
            <a:ext cx="967906" cy="369332"/>
          </a:xfrm>
          <a:prstGeom prst="rect">
            <a:avLst/>
          </a:prstGeom>
          <a:noFill/>
        </p:spPr>
        <p:txBody>
          <a:bodyPr wrap="square" rtlCol="0">
            <a:spAutoFit/>
          </a:bodyPr>
          <a:lstStyle/>
          <a:p>
            <a:pPr algn="ctr"/>
            <a:r>
              <a:rPr lang="en-US" dirty="0" smtClean="0"/>
              <a:t>45˚</a:t>
            </a:r>
            <a:endParaRPr lang="en-US" dirty="0"/>
          </a:p>
        </p:txBody>
      </p:sp>
      <p:sp>
        <p:nvSpPr>
          <p:cNvPr id="18" name="TextBox 17"/>
          <p:cNvSpPr txBox="1"/>
          <p:nvPr/>
        </p:nvSpPr>
        <p:spPr>
          <a:xfrm>
            <a:off x="394843" y="4600222"/>
            <a:ext cx="1044222" cy="369332"/>
          </a:xfrm>
          <a:prstGeom prst="rect">
            <a:avLst/>
          </a:prstGeom>
          <a:noFill/>
        </p:spPr>
        <p:txBody>
          <a:bodyPr wrap="square" rtlCol="0">
            <a:spAutoFit/>
          </a:bodyPr>
          <a:lstStyle/>
          <a:p>
            <a:r>
              <a:rPr lang="en-US" b="1" dirty="0" smtClean="0"/>
              <a:t>Angle</a:t>
            </a:r>
            <a:endParaRPr lang="en-US" b="1" dirty="0"/>
          </a:p>
        </p:txBody>
      </p:sp>
      <p:sp>
        <p:nvSpPr>
          <p:cNvPr id="19" name="TextBox 18"/>
          <p:cNvSpPr txBox="1"/>
          <p:nvPr/>
        </p:nvSpPr>
        <p:spPr>
          <a:xfrm>
            <a:off x="1341534" y="3004444"/>
            <a:ext cx="1380925" cy="369332"/>
          </a:xfrm>
          <a:prstGeom prst="rect">
            <a:avLst/>
          </a:prstGeom>
          <a:noFill/>
        </p:spPr>
        <p:txBody>
          <a:bodyPr wrap="square" rtlCol="0">
            <a:spAutoFit/>
          </a:bodyPr>
          <a:lstStyle/>
          <a:p>
            <a:pPr algn="ctr"/>
            <a:r>
              <a:rPr lang="en-US" dirty="0" smtClean="0"/>
              <a:t>405 nm</a:t>
            </a:r>
            <a:endParaRPr lang="en-US" dirty="0"/>
          </a:p>
        </p:txBody>
      </p:sp>
      <p:sp>
        <p:nvSpPr>
          <p:cNvPr id="20" name="TextBox 19"/>
          <p:cNvSpPr txBox="1"/>
          <p:nvPr/>
        </p:nvSpPr>
        <p:spPr>
          <a:xfrm>
            <a:off x="3337169" y="3004444"/>
            <a:ext cx="1380925" cy="369332"/>
          </a:xfrm>
          <a:prstGeom prst="rect">
            <a:avLst/>
          </a:prstGeom>
          <a:noFill/>
        </p:spPr>
        <p:txBody>
          <a:bodyPr wrap="square" rtlCol="0">
            <a:spAutoFit/>
          </a:bodyPr>
          <a:lstStyle/>
          <a:p>
            <a:pPr algn="ctr"/>
            <a:r>
              <a:rPr lang="en-US" dirty="0" smtClean="0"/>
              <a:t>625 nm</a:t>
            </a:r>
            <a:endParaRPr lang="en-US" dirty="0"/>
          </a:p>
        </p:txBody>
      </p:sp>
      <p:sp>
        <p:nvSpPr>
          <p:cNvPr id="21" name="TextBox 20"/>
          <p:cNvSpPr txBox="1"/>
          <p:nvPr/>
        </p:nvSpPr>
        <p:spPr>
          <a:xfrm>
            <a:off x="5594803" y="3004444"/>
            <a:ext cx="967906" cy="369332"/>
          </a:xfrm>
          <a:prstGeom prst="rect">
            <a:avLst/>
          </a:prstGeom>
          <a:noFill/>
        </p:spPr>
        <p:txBody>
          <a:bodyPr wrap="square" rtlCol="0">
            <a:spAutoFit/>
          </a:bodyPr>
          <a:lstStyle/>
          <a:p>
            <a:pPr algn="ctr"/>
            <a:r>
              <a:rPr lang="en-US" dirty="0" smtClean="0"/>
              <a:t>940 nm</a:t>
            </a:r>
            <a:endParaRPr lang="en-US" dirty="0"/>
          </a:p>
        </p:txBody>
      </p:sp>
      <p:sp>
        <p:nvSpPr>
          <p:cNvPr id="22" name="TextBox 21"/>
          <p:cNvSpPr txBox="1"/>
          <p:nvPr/>
        </p:nvSpPr>
        <p:spPr>
          <a:xfrm>
            <a:off x="394843" y="2919778"/>
            <a:ext cx="1520706" cy="369332"/>
          </a:xfrm>
          <a:prstGeom prst="rect">
            <a:avLst/>
          </a:prstGeom>
          <a:noFill/>
        </p:spPr>
        <p:txBody>
          <a:bodyPr wrap="square" rtlCol="0">
            <a:spAutoFit/>
          </a:bodyPr>
          <a:lstStyle/>
          <a:p>
            <a:r>
              <a:rPr lang="en-US" b="1" dirty="0" smtClean="0"/>
              <a:t>Wavelength</a:t>
            </a:r>
            <a:endParaRPr lang="en-US" b="1" dirty="0"/>
          </a:p>
        </p:txBody>
      </p:sp>
      <p:sp>
        <p:nvSpPr>
          <p:cNvPr id="23" name="TextBox 22"/>
          <p:cNvSpPr txBox="1"/>
          <p:nvPr/>
        </p:nvSpPr>
        <p:spPr>
          <a:xfrm>
            <a:off x="7244598" y="3004444"/>
            <a:ext cx="1653868" cy="369332"/>
          </a:xfrm>
          <a:prstGeom prst="rect">
            <a:avLst/>
          </a:prstGeom>
          <a:noFill/>
        </p:spPr>
        <p:txBody>
          <a:bodyPr wrap="square" rtlCol="0">
            <a:spAutoFit/>
          </a:bodyPr>
          <a:lstStyle/>
          <a:p>
            <a:pPr algn="ctr"/>
            <a:r>
              <a:rPr lang="en-US" dirty="0" smtClean="0"/>
              <a:t>940 -&gt; 455 nm</a:t>
            </a:r>
            <a:endParaRPr lang="en-US" dirty="0"/>
          </a:p>
        </p:txBody>
      </p:sp>
      <p:sp>
        <p:nvSpPr>
          <p:cNvPr id="24" name="TextBox 23"/>
          <p:cNvSpPr txBox="1"/>
          <p:nvPr/>
        </p:nvSpPr>
        <p:spPr>
          <a:xfrm>
            <a:off x="3337169" y="1253444"/>
            <a:ext cx="1380925" cy="369332"/>
          </a:xfrm>
          <a:prstGeom prst="rect">
            <a:avLst/>
          </a:prstGeom>
          <a:noFill/>
        </p:spPr>
        <p:txBody>
          <a:bodyPr wrap="square" rtlCol="0">
            <a:spAutoFit/>
          </a:bodyPr>
          <a:lstStyle/>
          <a:p>
            <a:pPr algn="ctr"/>
            <a:r>
              <a:rPr lang="en-US" dirty="0" smtClean="0"/>
              <a:t>Left-Right</a:t>
            </a:r>
            <a:endParaRPr lang="en-US" dirty="0"/>
          </a:p>
        </p:txBody>
      </p:sp>
      <p:sp>
        <p:nvSpPr>
          <p:cNvPr id="25" name="TextBox 24"/>
          <p:cNvSpPr txBox="1"/>
          <p:nvPr/>
        </p:nvSpPr>
        <p:spPr>
          <a:xfrm>
            <a:off x="394843" y="1353444"/>
            <a:ext cx="1520706" cy="369332"/>
          </a:xfrm>
          <a:prstGeom prst="rect">
            <a:avLst/>
          </a:prstGeom>
          <a:noFill/>
        </p:spPr>
        <p:txBody>
          <a:bodyPr wrap="square" rtlCol="0">
            <a:spAutoFit/>
          </a:bodyPr>
          <a:lstStyle/>
          <a:p>
            <a:r>
              <a:rPr lang="en-US" b="1" dirty="0" smtClean="0"/>
              <a:t>Polarization</a:t>
            </a:r>
            <a:endParaRPr lang="en-US" b="1" dirty="0"/>
          </a:p>
        </p:txBody>
      </p:sp>
      <p:sp>
        <p:nvSpPr>
          <p:cNvPr id="28" name="TextBox 27"/>
          <p:cNvSpPr txBox="1"/>
          <p:nvPr/>
        </p:nvSpPr>
        <p:spPr>
          <a:xfrm>
            <a:off x="5339593" y="1253444"/>
            <a:ext cx="1380925" cy="369332"/>
          </a:xfrm>
          <a:prstGeom prst="rect">
            <a:avLst/>
          </a:prstGeom>
          <a:noFill/>
        </p:spPr>
        <p:txBody>
          <a:bodyPr wrap="square" rtlCol="0">
            <a:spAutoFit/>
          </a:bodyPr>
          <a:lstStyle/>
          <a:p>
            <a:pPr algn="ctr"/>
            <a:r>
              <a:rPr lang="en-US" dirty="0" smtClean="0"/>
              <a:t>In-Out</a:t>
            </a:r>
            <a:endParaRPr lang="en-US" dirty="0"/>
          </a:p>
        </p:txBody>
      </p:sp>
      <p:sp>
        <p:nvSpPr>
          <p:cNvPr id="29" name="TextBox 28"/>
          <p:cNvSpPr txBox="1"/>
          <p:nvPr/>
        </p:nvSpPr>
        <p:spPr>
          <a:xfrm>
            <a:off x="6433298" y="6178277"/>
            <a:ext cx="747059" cy="246221"/>
          </a:xfrm>
          <a:prstGeom prst="rect">
            <a:avLst/>
          </a:prstGeom>
          <a:noFill/>
        </p:spPr>
        <p:txBody>
          <a:bodyPr wrap="square" rtlCol="0">
            <a:spAutoFit/>
          </a:bodyPr>
          <a:lstStyle/>
          <a:p>
            <a:r>
              <a:rPr lang="en-US" sz="1000" dirty="0" smtClean="0"/>
              <a:t>1 µm</a:t>
            </a:r>
            <a:endParaRPr lang="en-US" sz="1000" dirty="0"/>
          </a:p>
        </p:txBody>
      </p:sp>
      <p:sp>
        <p:nvSpPr>
          <p:cNvPr id="30" name="Rectangle 94"/>
          <p:cNvSpPr>
            <a:spLocks noChangeArrowheads="1"/>
          </p:cNvSpPr>
          <p:nvPr/>
        </p:nvSpPr>
        <p:spPr bwMode="auto">
          <a:xfrm>
            <a:off x="6872633" y="6289059"/>
            <a:ext cx="974931" cy="91440"/>
          </a:xfrm>
          <a:prstGeom prst="rect">
            <a:avLst/>
          </a:prstGeom>
          <a:solidFill>
            <a:schemeClr val="tx1"/>
          </a:solidFill>
          <a:ln w="9525">
            <a:noFill/>
            <a:round/>
            <a:headEnd/>
            <a:tailEnd/>
          </a:ln>
        </p:spPr>
        <p:txBody>
          <a:bodyPr>
            <a:prstTxWarp prst="textNoShape">
              <a:avLst/>
            </a:prstTxWarp>
          </a:bodyPr>
          <a:lstStyle/>
          <a:p>
            <a:r>
              <a:rPr lang="en-US" sz="2400" dirty="0">
                <a:latin typeface="Calibri" pitchFamily="-112" charset="0"/>
              </a:rPr>
              <a:t> </a:t>
            </a:r>
          </a:p>
        </p:txBody>
      </p:sp>
      <p:sp>
        <p:nvSpPr>
          <p:cNvPr id="3" name="Footer Placeholder 2"/>
          <p:cNvSpPr>
            <a:spLocks noGrp="1"/>
          </p:cNvSpPr>
          <p:nvPr>
            <p:ph type="ftr" sz="quarter" idx="11"/>
          </p:nvPr>
        </p:nvSpPr>
        <p:spPr/>
        <p:txBody>
          <a:bodyPr/>
          <a:lstStyle/>
          <a:p>
            <a:r>
              <a:rPr lang="en-US" smtClean="0"/>
              <a:t>Nick Batara | nbatara@caltech.edu</a:t>
            </a:r>
            <a:endParaRPr lang="en-US"/>
          </a:p>
        </p:txBody>
      </p:sp>
      <p:sp>
        <p:nvSpPr>
          <p:cNvPr id="5" name="Slide Number Placeholder 4"/>
          <p:cNvSpPr>
            <a:spLocks noGrp="1"/>
          </p:cNvSpPr>
          <p:nvPr>
            <p:ph type="sldNum" sz="quarter" idx="12"/>
          </p:nvPr>
        </p:nvSpPr>
        <p:spPr/>
        <p:txBody>
          <a:bodyPr/>
          <a:lstStyle/>
          <a:p>
            <a:fld id="{6C8CDB1F-1390-8140-B67B-0189A659D9DB}" type="slidenum">
              <a:rPr lang="en-US" smtClean="0"/>
              <a:t>2</a:t>
            </a:fld>
            <a:endParaRPr lang="en-US" dirty="0"/>
          </a:p>
        </p:txBody>
      </p:sp>
    </p:spTree>
    <p:extLst>
      <p:ext uri="{BB962C8B-B14F-4D97-AF65-F5344CB8AC3E}">
        <p14:creationId xmlns:p14="http://schemas.microsoft.com/office/powerpoint/2010/main" val="28125601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Monte Carlo Model</a:t>
            </a:r>
            <a:endParaRPr lang="en-US" dirty="0"/>
          </a:p>
        </p:txBody>
      </p:sp>
      <p:grpSp>
        <p:nvGrpSpPr>
          <p:cNvPr id="5" name="Group 4"/>
          <p:cNvGrpSpPr/>
          <p:nvPr/>
        </p:nvGrpSpPr>
        <p:grpSpPr>
          <a:xfrm>
            <a:off x="730431" y="3047541"/>
            <a:ext cx="2943952" cy="3220690"/>
            <a:chOff x="847030" y="1361796"/>
            <a:chExt cx="2943952" cy="3220690"/>
          </a:xfrm>
        </p:grpSpPr>
        <p:pic>
          <p:nvPicPr>
            <p:cNvPr id="11" name="Picture 10" descr="SeTe Photoelectrodepostition Rat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621" y="1361796"/>
              <a:ext cx="2332719" cy="2999211"/>
            </a:xfrm>
            <a:prstGeom prst="rect">
              <a:avLst/>
            </a:prstGeom>
          </p:spPr>
        </p:pic>
        <p:sp>
          <p:nvSpPr>
            <p:cNvPr id="12" name="Rectangle 11"/>
            <p:cNvSpPr/>
            <p:nvPr/>
          </p:nvSpPr>
          <p:spPr>
            <a:xfrm>
              <a:off x="847030" y="4305487"/>
              <a:ext cx="2943952" cy="276999"/>
            </a:xfrm>
            <a:prstGeom prst="rect">
              <a:avLst/>
            </a:prstGeom>
          </p:spPr>
          <p:txBody>
            <a:bodyPr wrap="square">
              <a:spAutoFit/>
            </a:bodyPr>
            <a:lstStyle/>
            <a:p>
              <a:r>
                <a:rPr lang="en-US" sz="1200" dirty="0" smtClean="0"/>
                <a:t>Boettcher,  </a:t>
              </a:r>
              <a:r>
                <a:rPr lang="es-ES_tradnl" sz="1200" i="1" dirty="0" smtClean="0"/>
                <a:t>JACS</a:t>
              </a:r>
              <a:r>
                <a:rPr lang="es-ES_tradnl" sz="1200" dirty="0" smtClean="0"/>
                <a:t> </a:t>
              </a:r>
              <a:r>
                <a:rPr lang="es-ES_tradnl" sz="1200" b="1" i="1" dirty="0"/>
                <a:t>133</a:t>
              </a:r>
              <a:r>
                <a:rPr lang="es-ES_tradnl" sz="1200" dirty="0"/>
                <a:t>, </a:t>
              </a:r>
              <a:r>
                <a:rPr lang="es-ES_tradnl" sz="1200" dirty="0" smtClean="0"/>
                <a:t>1216-1219, (2011)</a:t>
              </a:r>
              <a:endParaRPr lang="en-US" sz="1200" dirty="0"/>
            </a:p>
          </p:txBody>
        </p:sp>
      </p:grpSp>
      <p:grpSp>
        <p:nvGrpSpPr>
          <p:cNvPr id="6" name="Group 5"/>
          <p:cNvGrpSpPr/>
          <p:nvPr/>
        </p:nvGrpSpPr>
        <p:grpSpPr>
          <a:xfrm>
            <a:off x="4650356" y="3082827"/>
            <a:ext cx="3571974" cy="3223523"/>
            <a:chOff x="4766955" y="1326531"/>
            <a:chExt cx="3571974" cy="3223523"/>
          </a:xfrm>
        </p:grpSpPr>
        <p:pic>
          <p:nvPicPr>
            <p:cNvPr id="8" name="Picture 7" descr="Screen Shot 2012-12-02 at 11.03.4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6955" y="1770871"/>
              <a:ext cx="3571974" cy="2590136"/>
            </a:xfrm>
            <a:prstGeom prst="rect">
              <a:avLst/>
            </a:prstGeom>
          </p:spPr>
        </p:pic>
        <p:sp>
          <p:nvSpPr>
            <p:cNvPr id="9" name="TextBox 8"/>
            <p:cNvSpPr txBox="1"/>
            <p:nvPr/>
          </p:nvSpPr>
          <p:spPr>
            <a:xfrm>
              <a:off x="5435710" y="1326531"/>
              <a:ext cx="2704620" cy="523220"/>
            </a:xfrm>
            <a:prstGeom prst="rect">
              <a:avLst/>
            </a:prstGeom>
            <a:noFill/>
          </p:spPr>
          <p:txBody>
            <a:bodyPr wrap="square" rtlCol="0">
              <a:spAutoFit/>
            </a:bodyPr>
            <a:lstStyle/>
            <a:p>
              <a:pPr algn="ctr"/>
              <a:r>
                <a:rPr lang="en-US" sz="1400" u="sng" dirty="0" smtClean="0">
                  <a:latin typeface="Avenir Medium"/>
                  <a:cs typeface="Avenir Medium"/>
                </a:rPr>
                <a:t>Normalized Rate </a:t>
              </a:r>
            </a:p>
            <a:p>
              <a:pPr algn="ctr"/>
              <a:r>
                <a:rPr lang="en-US" sz="1400" u="sng" dirty="0" smtClean="0">
                  <a:latin typeface="Avenir Medium"/>
                  <a:cs typeface="Avenir Medium"/>
                </a:rPr>
                <a:t>(Probability of Adding Mass) </a:t>
              </a:r>
              <a:endParaRPr lang="en-US" sz="1400" u="sng" dirty="0">
                <a:latin typeface="Avenir Medium"/>
                <a:cs typeface="Avenir Medium"/>
              </a:endParaRPr>
            </a:p>
          </p:txBody>
        </p:sp>
        <p:sp>
          <p:nvSpPr>
            <p:cNvPr id="10" name="TextBox 9"/>
            <p:cNvSpPr txBox="1"/>
            <p:nvPr/>
          </p:nvSpPr>
          <p:spPr>
            <a:xfrm>
              <a:off x="5712185" y="4242277"/>
              <a:ext cx="2029483" cy="307777"/>
            </a:xfrm>
            <a:prstGeom prst="rect">
              <a:avLst/>
            </a:prstGeom>
            <a:noFill/>
          </p:spPr>
          <p:txBody>
            <a:bodyPr wrap="square" rtlCol="0">
              <a:spAutoFit/>
            </a:bodyPr>
            <a:lstStyle/>
            <a:p>
              <a:pPr algn="ctr"/>
              <a:r>
                <a:rPr lang="en-US" sz="1400" dirty="0" smtClean="0">
                  <a:latin typeface="Avenir Medium"/>
                  <a:cs typeface="Avenir Medium"/>
                </a:rPr>
                <a:t>Power Absorbed</a:t>
              </a:r>
              <a:endParaRPr lang="en-US" sz="1400" dirty="0">
                <a:latin typeface="Avenir Medium"/>
                <a:cs typeface="Avenir Medium"/>
              </a:endParaRPr>
            </a:p>
          </p:txBody>
        </p:sp>
        <p:pic>
          <p:nvPicPr>
            <p:cNvPr id="13" name="Picture 12" descr="Screen Shot 2013-02-04 at 4.00.46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8760" y="2104465"/>
              <a:ext cx="2322216" cy="546224"/>
            </a:xfrm>
            <a:prstGeom prst="rect">
              <a:avLst/>
            </a:prstGeom>
          </p:spPr>
        </p:pic>
      </p:grpSp>
      <p:grpSp>
        <p:nvGrpSpPr>
          <p:cNvPr id="4" name="Group 3"/>
          <p:cNvGrpSpPr/>
          <p:nvPr/>
        </p:nvGrpSpPr>
        <p:grpSpPr>
          <a:xfrm>
            <a:off x="2061275" y="1598804"/>
            <a:ext cx="4769608" cy="1053778"/>
            <a:chOff x="2202407" y="4985180"/>
            <a:chExt cx="4769608" cy="1053778"/>
          </a:xfrm>
        </p:grpSpPr>
        <p:pic>
          <p:nvPicPr>
            <p:cNvPr id="14" name="Picture 13" descr="Screen Shot 2013-02-04 at 4.02.49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78240" y="5289039"/>
              <a:ext cx="1808161" cy="500316"/>
            </a:xfrm>
            <a:prstGeom prst="rect">
              <a:avLst/>
            </a:prstGeom>
          </p:spPr>
        </p:pic>
        <p:pic>
          <p:nvPicPr>
            <p:cNvPr id="15" name="Picture 14" descr="Screen Shot 2013-02-04 at 4.16.11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75155" y="5073101"/>
              <a:ext cx="2016238" cy="494549"/>
            </a:xfrm>
            <a:prstGeom prst="rect">
              <a:avLst/>
            </a:prstGeom>
          </p:spPr>
        </p:pic>
        <p:pic>
          <p:nvPicPr>
            <p:cNvPr id="16" name="Picture 15" descr="Screen Shot 2013-02-04 at 4.16.20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75155" y="5551259"/>
              <a:ext cx="2016237" cy="470340"/>
            </a:xfrm>
            <a:prstGeom prst="rect">
              <a:avLst/>
            </a:prstGeom>
          </p:spPr>
        </p:pic>
        <p:sp>
          <p:nvSpPr>
            <p:cNvPr id="3" name="Rectangle 2"/>
            <p:cNvSpPr/>
            <p:nvPr/>
          </p:nvSpPr>
          <p:spPr>
            <a:xfrm>
              <a:off x="2202407" y="4985180"/>
              <a:ext cx="4769608" cy="1053778"/>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Footer Placeholder 6"/>
          <p:cNvSpPr>
            <a:spLocks noGrp="1"/>
          </p:cNvSpPr>
          <p:nvPr>
            <p:ph type="ftr" sz="quarter" idx="11"/>
          </p:nvPr>
        </p:nvSpPr>
        <p:spPr/>
        <p:txBody>
          <a:bodyPr/>
          <a:lstStyle/>
          <a:p>
            <a:r>
              <a:rPr lang="en-US" smtClean="0"/>
              <a:t>Nick Batara | nbatara@caltech.edu</a:t>
            </a:r>
            <a:endParaRPr lang="en-US"/>
          </a:p>
        </p:txBody>
      </p:sp>
      <p:sp>
        <p:nvSpPr>
          <p:cNvPr id="17" name="Slide Number Placeholder 16"/>
          <p:cNvSpPr>
            <a:spLocks noGrp="1"/>
          </p:cNvSpPr>
          <p:nvPr>
            <p:ph type="sldNum" sz="quarter" idx="12"/>
          </p:nvPr>
        </p:nvSpPr>
        <p:spPr/>
        <p:txBody>
          <a:bodyPr/>
          <a:lstStyle/>
          <a:p>
            <a:fld id="{6C8CDB1F-1390-8140-B67B-0189A659D9DB}" type="slidenum">
              <a:rPr lang="en-US" smtClean="0"/>
              <a:t>3</a:t>
            </a:fld>
            <a:endParaRPr lang="en-US" dirty="0"/>
          </a:p>
        </p:txBody>
      </p:sp>
    </p:spTree>
    <p:extLst>
      <p:ext uri="{BB962C8B-B14F-4D97-AF65-F5344CB8AC3E}">
        <p14:creationId xmlns:p14="http://schemas.microsoft.com/office/powerpoint/2010/main" val="29951939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Uniqueness?</a:t>
            </a:r>
            <a:endParaRPr lang="en-US" dirty="0"/>
          </a:p>
        </p:txBody>
      </p:sp>
      <p:pic>
        <p:nvPicPr>
          <p:cNvPr id="5" name="iteration30_isosurface.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rotWithShape="1">
          <a:blip r:embed="rId7"/>
          <a:srcRect l="9257" r="5503"/>
          <a:stretch/>
        </p:blipFill>
        <p:spPr>
          <a:xfrm>
            <a:off x="4826538" y="1978161"/>
            <a:ext cx="3876544" cy="2842419"/>
          </a:xfrm>
          <a:prstGeom prst="rect">
            <a:avLst/>
          </a:prstGeom>
        </p:spPr>
      </p:pic>
      <p:pic>
        <p:nvPicPr>
          <p:cNvPr id="6" name="iteration30_isosurface.mp4">
            <a:hlinkClick r:id="" action="ppaction://media"/>
          </p:cNvPr>
          <p:cNvPicPr>
            <a:picLocks noChangeAspect="1"/>
          </p:cNvPicPr>
          <p:nvPr>
            <a:videoFile r:link="rId5"/>
            <p:extLst>
              <p:ext uri="{DAA4B4D4-6D71-4841-9C94-3DE7FCFB9230}">
                <p14:media xmlns:p14="http://schemas.microsoft.com/office/powerpoint/2010/main" r:embed="rId4"/>
              </p:ext>
            </p:extLst>
          </p:nvPr>
        </p:nvPicPr>
        <p:blipFill rotWithShape="1">
          <a:blip r:embed="rId8"/>
          <a:srcRect l="8984" r="5541"/>
          <a:stretch/>
        </p:blipFill>
        <p:spPr>
          <a:xfrm>
            <a:off x="336085" y="1986041"/>
            <a:ext cx="3876544" cy="2834539"/>
          </a:xfrm>
          <a:prstGeom prst="rect">
            <a:avLst/>
          </a:prstGeom>
        </p:spPr>
      </p:pic>
      <p:cxnSp>
        <p:nvCxnSpPr>
          <p:cNvPr id="7" name="Straight Arrow Connector 6"/>
          <p:cNvCxnSpPr/>
          <p:nvPr/>
        </p:nvCxnSpPr>
        <p:spPr>
          <a:xfrm flipH="1" flipV="1">
            <a:off x="2167598" y="1580619"/>
            <a:ext cx="554662" cy="103676"/>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786668" y="1454262"/>
            <a:ext cx="246212" cy="369332"/>
          </a:xfrm>
          <a:prstGeom prst="rect">
            <a:avLst/>
          </a:prstGeom>
          <a:noFill/>
        </p:spPr>
        <p:txBody>
          <a:bodyPr wrap="square" rtlCol="0">
            <a:spAutoFit/>
          </a:bodyPr>
          <a:lstStyle/>
          <a:p>
            <a:r>
              <a:rPr lang="en-US" dirty="0" smtClean="0">
                <a:latin typeface="Avenir Medium"/>
                <a:cs typeface="Avenir Medium"/>
              </a:rPr>
              <a:t>E</a:t>
            </a:r>
            <a:endParaRPr lang="en-US" dirty="0">
              <a:latin typeface="Avenir Medium"/>
              <a:cs typeface="Avenir Medium"/>
            </a:endParaRPr>
          </a:p>
        </p:txBody>
      </p:sp>
      <p:cxnSp>
        <p:nvCxnSpPr>
          <p:cNvPr id="9" name="Straight Arrow Connector 8"/>
          <p:cNvCxnSpPr/>
          <p:nvPr/>
        </p:nvCxnSpPr>
        <p:spPr>
          <a:xfrm flipH="1" flipV="1">
            <a:off x="6732237" y="1580619"/>
            <a:ext cx="554662" cy="103676"/>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6351307" y="1454262"/>
            <a:ext cx="246212" cy="369332"/>
          </a:xfrm>
          <a:prstGeom prst="rect">
            <a:avLst/>
          </a:prstGeom>
          <a:noFill/>
        </p:spPr>
        <p:txBody>
          <a:bodyPr wrap="square" rtlCol="0">
            <a:spAutoFit/>
          </a:bodyPr>
          <a:lstStyle/>
          <a:p>
            <a:r>
              <a:rPr lang="en-US" dirty="0" smtClean="0">
                <a:latin typeface="Avenir Medium"/>
                <a:cs typeface="Avenir Medium"/>
              </a:rPr>
              <a:t>E</a:t>
            </a:r>
            <a:endParaRPr lang="en-US" dirty="0">
              <a:latin typeface="Avenir Medium"/>
              <a:cs typeface="Avenir Medium"/>
            </a:endParaRPr>
          </a:p>
        </p:txBody>
      </p:sp>
      <p:sp>
        <p:nvSpPr>
          <p:cNvPr id="11" name="TextBox 10"/>
          <p:cNvSpPr txBox="1"/>
          <p:nvPr/>
        </p:nvSpPr>
        <p:spPr>
          <a:xfrm>
            <a:off x="730497" y="4990597"/>
            <a:ext cx="3069577" cy="369332"/>
          </a:xfrm>
          <a:prstGeom prst="rect">
            <a:avLst/>
          </a:prstGeom>
          <a:noFill/>
        </p:spPr>
        <p:txBody>
          <a:bodyPr wrap="none" rtlCol="0">
            <a:spAutoFit/>
          </a:bodyPr>
          <a:lstStyle/>
          <a:p>
            <a:r>
              <a:rPr lang="en-US" dirty="0" smtClean="0">
                <a:latin typeface="Avenir Medium"/>
                <a:cs typeface="Avenir Medium"/>
              </a:rPr>
              <a:t>Fermi Level Splitting Model</a:t>
            </a:r>
            <a:endParaRPr lang="en-US" dirty="0">
              <a:latin typeface="Avenir Medium"/>
              <a:cs typeface="Avenir Medium"/>
            </a:endParaRPr>
          </a:p>
        </p:txBody>
      </p:sp>
      <p:graphicFrame>
        <p:nvGraphicFramePr>
          <p:cNvPr id="14" name="Object 13"/>
          <p:cNvGraphicFramePr>
            <a:graphicFrameLocks noChangeAspect="1"/>
          </p:cNvGraphicFramePr>
          <p:nvPr>
            <p:extLst>
              <p:ext uri="{D42A27DB-BD31-4B8C-83A1-F6EECF244321}">
                <p14:modId xmlns:p14="http://schemas.microsoft.com/office/powerpoint/2010/main" val="3418508311"/>
              </p:ext>
            </p:extLst>
          </p:nvPr>
        </p:nvGraphicFramePr>
        <p:xfrm>
          <a:off x="6605588" y="4957763"/>
          <a:ext cx="658812" cy="385762"/>
        </p:xfrm>
        <a:graphic>
          <a:graphicData uri="http://schemas.openxmlformats.org/presentationml/2006/ole">
            <mc:AlternateContent xmlns:mc="http://schemas.openxmlformats.org/markup-compatibility/2006">
              <mc:Choice xmlns:v="urn:schemas-microsoft-com:vml" Requires="v">
                <p:oleObj spid="_x0000_s19503" name="Equation" r:id="rId9" imgW="368300" imgH="215900" progId="Equation.3">
                  <p:embed/>
                </p:oleObj>
              </mc:Choice>
              <mc:Fallback>
                <p:oleObj name="Equation" r:id="rId9" imgW="368300" imgH="215900" progId="Equation.3">
                  <p:embed/>
                  <p:pic>
                    <p:nvPicPr>
                      <p:cNvPr id="0" name=""/>
                      <p:cNvPicPr/>
                      <p:nvPr/>
                    </p:nvPicPr>
                    <p:blipFill>
                      <a:blip r:embed="rId10"/>
                      <a:stretch>
                        <a:fillRect/>
                      </a:stretch>
                    </p:blipFill>
                    <p:spPr>
                      <a:xfrm>
                        <a:off x="6605588" y="4957763"/>
                        <a:ext cx="658812" cy="385762"/>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3498751093"/>
              </p:ext>
            </p:extLst>
          </p:nvPr>
        </p:nvGraphicFramePr>
        <p:xfrm>
          <a:off x="1200150" y="5387000"/>
          <a:ext cx="2020888" cy="431800"/>
        </p:xfrm>
        <a:graphic>
          <a:graphicData uri="http://schemas.openxmlformats.org/presentationml/2006/ole">
            <mc:AlternateContent xmlns:mc="http://schemas.openxmlformats.org/markup-compatibility/2006">
              <mc:Choice xmlns:v="urn:schemas-microsoft-com:vml" Requires="v">
                <p:oleObj spid="_x0000_s19504" name="Equation" r:id="rId11" imgW="1130300" imgH="241300" progId="Equation.3">
                  <p:embed/>
                </p:oleObj>
              </mc:Choice>
              <mc:Fallback>
                <p:oleObj name="Equation" r:id="rId11" imgW="1130300" imgH="241300" progId="Equation.3">
                  <p:embed/>
                  <p:pic>
                    <p:nvPicPr>
                      <p:cNvPr id="0" name=""/>
                      <p:cNvPicPr/>
                      <p:nvPr/>
                    </p:nvPicPr>
                    <p:blipFill>
                      <a:blip r:embed="rId12"/>
                      <a:stretch>
                        <a:fillRect/>
                      </a:stretch>
                    </p:blipFill>
                    <p:spPr>
                      <a:xfrm>
                        <a:off x="1200150" y="5387000"/>
                        <a:ext cx="2020888" cy="431800"/>
                      </a:xfrm>
                      <a:prstGeom prst="rect">
                        <a:avLst/>
                      </a:prstGeom>
                    </p:spPr>
                  </p:pic>
                </p:oleObj>
              </mc:Fallback>
            </mc:AlternateContent>
          </a:graphicData>
        </a:graphic>
      </p:graphicFrame>
      <p:sp>
        <p:nvSpPr>
          <p:cNvPr id="17" name="Footer Placeholder 16"/>
          <p:cNvSpPr>
            <a:spLocks noGrp="1"/>
          </p:cNvSpPr>
          <p:nvPr>
            <p:ph type="ftr" sz="quarter" idx="11"/>
          </p:nvPr>
        </p:nvSpPr>
        <p:spPr/>
        <p:txBody>
          <a:bodyPr/>
          <a:lstStyle/>
          <a:p>
            <a:r>
              <a:rPr lang="en-US" smtClean="0"/>
              <a:t>Nick Batara | nbatara@caltech.edu</a:t>
            </a:r>
            <a:endParaRPr lang="en-US"/>
          </a:p>
        </p:txBody>
      </p:sp>
      <p:sp>
        <p:nvSpPr>
          <p:cNvPr id="18" name="Slide Number Placeholder 17"/>
          <p:cNvSpPr>
            <a:spLocks noGrp="1"/>
          </p:cNvSpPr>
          <p:nvPr>
            <p:ph type="sldNum" sz="quarter" idx="12"/>
          </p:nvPr>
        </p:nvSpPr>
        <p:spPr/>
        <p:txBody>
          <a:bodyPr/>
          <a:lstStyle/>
          <a:p>
            <a:fld id="{6C8CDB1F-1390-8140-B67B-0189A659D9DB}" type="slidenum">
              <a:rPr lang="en-US" smtClean="0"/>
              <a:t>4</a:t>
            </a:fld>
            <a:endParaRPr lang="en-US" dirty="0"/>
          </a:p>
        </p:txBody>
      </p:sp>
    </p:spTree>
    <p:extLst>
      <p:ext uri="{BB962C8B-B14F-4D97-AF65-F5344CB8AC3E}">
        <p14:creationId xmlns:p14="http://schemas.microsoft.com/office/powerpoint/2010/main" val="33324734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p:cMediaNode vol="80000">
                <p:cTn id="13" fill="hold" display="0">
                  <p:stCondLst>
                    <p:cond delay="indefinite"/>
                  </p:stCondLst>
                </p:cTn>
                <p:tgtEl>
                  <p:spTgt spid="6"/>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Growth Model</a:t>
            </a:r>
            <a:endParaRPr lang="en-US" sz="3600" dirty="0"/>
          </a:p>
        </p:txBody>
      </p:sp>
      <p:sp>
        <p:nvSpPr>
          <p:cNvPr id="3" name="Slide Number Placeholder 2"/>
          <p:cNvSpPr>
            <a:spLocks noGrp="1"/>
          </p:cNvSpPr>
          <p:nvPr>
            <p:ph type="sldNum" sz="quarter" idx="12"/>
          </p:nvPr>
        </p:nvSpPr>
        <p:spPr/>
        <p:txBody>
          <a:bodyPr/>
          <a:lstStyle/>
          <a:p>
            <a:fld id="{6156159C-0A43-4D12-B4DE-8D0D3D2BDAAE}" type="slidenum">
              <a:rPr lang="en-US" smtClean="0"/>
              <a:pPr/>
              <a:t>5</a:t>
            </a:fld>
            <a:endParaRPr lang="en-US" dirty="0"/>
          </a:p>
        </p:txBody>
      </p:sp>
      <p:graphicFrame>
        <p:nvGraphicFramePr>
          <p:cNvPr id="22" name="Object 21"/>
          <p:cNvGraphicFramePr>
            <a:graphicFrameLocks noChangeAspect="1"/>
          </p:cNvGraphicFramePr>
          <p:nvPr>
            <p:extLst/>
          </p:nvPr>
        </p:nvGraphicFramePr>
        <p:xfrm>
          <a:off x="5256213" y="1830792"/>
          <a:ext cx="3355975" cy="739775"/>
        </p:xfrm>
        <a:graphic>
          <a:graphicData uri="http://schemas.openxmlformats.org/presentationml/2006/ole">
            <mc:AlternateContent xmlns:mc="http://schemas.openxmlformats.org/markup-compatibility/2006">
              <mc:Choice xmlns:v="urn:schemas-microsoft-com:vml" Requires="v">
                <p:oleObj spid="_x0000_s20482" name="Equation" r:id="rId4" imgW="1841500" imgH="406400" progId="Equation.3">
                  <p:embed/>
                </p:oleObj>
              </mc:Choice>
              <mc:Fallback>
                <p:oleObj name="Equation" r:id="rId4" imgW="1841500" imgH="406400" progId="Equation.3">
                  <p:embed/>
                  <p:pic>
                    <p:nvPicPr>
                      <p:cNvPr id="0" name=""/>
                      <p:cNvPicPr/>
                      <p:nvPr/>
                    </p:nvPicPr>
                    <p:blipFill>
                      <a:blip r:embed="rId5"/>
                      <a:stretch>
                        <a:fillRect/>
                      </a:stretch>
                    </p:blipFill>
                    <p:spPr>
                      <a:xfrm>
                        <a:off x="5256213" y="1830792"/>
                        <a:ext cx="3355975" cy="739775"/>
                      </a:xfrm>
                      <a:prstGeom prst="rect">
                        <a:avLst/>
                      </a:prstGeom>
                    </p:spPr>
                  </p:pic>
                </p:oleObj>
              </mc:Fallback>
            </mc:AlternateContent>
          </a:graphicData>
        </a:graphic>
      </p:graphicFrame>
      <p:sp>
        <p:nvSpPr>
          <p:cNvPr id="80" name="TextBox 79"/>
          <p:cNvSpPr txBox="1"/>
          <p:nvPr/>
        </p:nvSpPr>
        <p:spPr>
          <a:xfrm>
            <a:off x="761702" y="1580880"/>
            <a:ext cx="3814234" cy="1200328"/>
          </a:xfrm>
          <a:prstGeom prst="rect">
            <a:avLst/>
          </a:prstGeom>
          <a:noFill/>
        </p:spPr>
        <p:txBody>
          <a:bodyPr wrap="square" rtlCol="0">
            <a:spAutoFit/>
          </a:bodyPr>
          <a:lstStyle/>
          <a:p>
            <a:r>
              <a:rPr lang="en-US" sz="2400" i="1" dirty="0" smtClean="0">
                <a:latin typeface="+mj-lt"/>
                <a:cs typeface="Avenir Medium"/>
              </a:rPr>
              <a:t>Local light absorption leads to an increase in the local growth rate.</a:t>
            </a:r>
            <a:endParaRPr lang="en-US" sz="2400" i="1" dirty="0">
              <a:latin typeface="+mj-lt"/>
              <a:cs typeface="Avenir Medium"/>
            </a:endParaRPr>
          </a:p>
        </p:txBody>
      </p:sp>
      <p:grpSp>
        <p:nvGrpSpPr>
          <p:cNvPr id="18" name="Group 17"/>
          <p:cNvGrpSpPr/>
          <p:nvPr/>
        </p:nvGrpSpPr>
        <p:grpSpPr>
          <a:xfrm>
            <a:off x="347594" y="2813574"/>
            <a:ext cx="3505591" cy="2567752"/>
            <a:chOff x="5244147" y="1654972"/>
            <a:chExt cx="3505591" cy="2567752"/>
          </a:xfrm>
        </p:grpSpPr>
        <p:grpSp>
          <p:nvGrpSpPr>
            <p:cNvPr id="19" name="Group 18"/>
            <p:cNvGrpSpPr/>
            <p:nvPr/>
          </p:nvGrpSpPr>
          <p:grpSpPr>
            <a:xfrm>
              <a:off x="5869184" y="1995246"/>
              <a:ext cx="2832780" cy="2227478"/>
              <a:chOff x="2809687" y="2075389"/>
              <a:chExt cx="2832780" cy="2227478"/>
            </a:xfrm>
          </p:grpSpPr>
          <p:grpSp>
            <p:nvGrpSpPr>
              <p:cNvPr id="30" name="Group 29"/>
              <p:cNvGrpSpPr/>
              <p:nvPr/>
            </p:nvGrpSpPr>
            <p:grpSpPr>
              <a:xfrm>
                <a:off x="3349958" y="3627027"/>
                <a:ext cx="1331917" cy="292778"/>
                <a:chOff x="3478289" y="2250763"/>
                <a:chExt cx="1331917" cy="292778"/>
              </a:xfrm>
            </p:grpSpPr>
            <p:cxnSp>
              <p:nvCxnSpPr>
                <p:cNvPr id="44" name="Straight Connector 43"/>
                <p:cNvCxnSpPr/>
                <p:nvPr/>
              </p:nvCxnSpPr>
              <p:spPr>
                <a:xfrm>
                  <a:off x="3478289" y="2250763"/>
                  <a:ext cx="713551" cy="0"/>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5" name="Freeform 19"/>
                <p:cNvSpPr>
                  <a:spLocks/>
                </p:cNvSpPr>
                <p:nvPr/>
              </p:nvSpPr>
              <p:spPr bwMode="auto">
                <a:xfrm flipH="1">
                  <a:off x="4124509" y="2250763"/>
                  <a:ext cx="685697" cy="292778"/>
                </a:xfrm>
                <a:custGeom>
                  <a:avLst/>
                  <a:gdLst>
                    <a:gd name="T0" fmla="*/ 0 w 756"/>
                    <a:gd name="T1" fmla="*/ 2147483647 h 290"/>
                    <a:gd name="T2" fmla="*/ 2147483647 w 756"/>
                    <a:gd name="T3" fmla="*/ 2147483647 h 290"/>
                    <a:gd name="T4" fmla="*/ 2147483647 w 756"/>
                    <a:gd name="T5" fmla="*/ 2147483647 h 290"/>
                    <a:gd name="T6" fmla="*/ 2147483647 w 756"/>
                    <a:gd name="T7" fmla="*/ 2147483647 h 290"/>
                    <a:gd name="T8" fmla="*/ 2147483647 w 756"/>
                    <a:gd name="T9" fmla="*/ 2147483647 h 290"/>
                    <a:gd name="T10" fmla="*/ 2147483647 w 756"/>
                    <a:gd name="T11" fmla="*/ 2147483647 h 290"/>
                    <a:gd name="T12" fmla="*/ 0 60000 65536"/>
                    <a:gd name="T13" fmla="*/ 0 60000 65536"/>
                    <a:gd name="T14" fmla="*/ 0 60000 65536"/>
                    <a:gd name="T15" fmla="*/ 0 60000 65536"/>
                    <a:gd name="T16" fmla="*/ 0 60000 65536"/>
                    <a:gd name="T17" fmla="*/ 0 60000 65536"/>
                    <a:gd name="T18" fmla="*/ 0 w 756"/>
                    <a:gd name="T19" fmla="*/ 0 h 290"/>
                    <a:gd name="T20" fmla="*/ 756 w 756"/>
                    <a:gd name="T21" fmla="*/ 290 h 290"/>
                  </a:gdLst>
                  <a:ahLst/>
                  <a:cxnLst>
                    <a:cxn ang="T12">
                      <a:pos x="T0" y="T1"/>
                    </a:cxn>
                    <a:cxn ang="T13">
                      <a:pos x="T2" y="T3"/>
                    </a:cxn>
                    <a:cxn ang="T14">
                      <a:pos x="T4" y="T5"/>
                    </a:cxn>
                    <a:cxn ang="T15">
                      <a:pos x="T6" y="T7"/>
                    </a:cxn>
                    <a:cxn ang="T16">
                      <a:pos x="T8" y="T9"/>
                    </a:cxn>
                    <a:cxn ang="T17">
                      <a:pos x="T10" y="T11"/>
                    </a:cxn>
                  </a:cxnLst>
                  <a:rect l="T18" t="T19" r="T20" b="T21"/>
                  <a:pathLst>
                    <a:path w="756" h="290">
                      <a:moveTo>
                        <a:pt x="0" y="290"/>
                      </a:moveTo>
                      <a:cubicBezTo>
                        <a:pt x="19" y="243"/>
                        <a:pt x="39" y="197"/>
                        <a:pt x="84" y="158"/>
                      </a:cubicBezTo>
                      <a:cubicBezTo>
                        <a:pt x="129" y="119"/>
                        <a:pt x="207" y="82"/>
                        <a:pt x="268" y="58"/>
                      </a:cubicBezTo>
                      <a:cubicBezTo>
                        <a:pt x="329" y="34"/>
                        <a:pt x="385" y="23"/>
                        <a:pt x="452" y="14"/>
                      </a:cubicBezTo>
                      <a:cubicBezTo>
                        <a:pt x="519" y="5"/>
                        <a:pt x="621" y="4"/>
                        <a:pt x="672" y="2"/>
                      </a:cubicBezTo>
                      <a:cubicBezTo>
                        <a:pt x="723" y="0"/>
                        <a:pt x="739" y="1"/>
                        <a:pt x="756" y="2"/>
                      </a:cubicBezTo>
                    </a:path>
                  </a:pathLst>
                </a:custGeom>
                <a:noFill/>
                <a:ln w="38100" cmpd="sng">
                  <a:solidFill>
                    <a:schemeClr val="tx1"/>
                  </a:solidFill>
                  <a:round/>
                  <a:headEnd/>
                  <a:tailEnd/>
                </a:ln>
              </p:spPr>
              <p:txBody>
                <a:bodyPr wrap="none" anchor="ctr">
                  <a:prstTxWarp prst="textNoShape">
                    <a:avLst/>
                  </a:prstTxWarp>
                </a:bodyPr>
                <a:lstStyle/>
                <a:p>
                  <a:endParaRPr lang="en-US" sz="1400">
                    <a:latin typeface="+mj-lt"/>
                    <a:ea typeface="Calibri" pitchFamily="-112" charset="0"/>
                  </a:endParaRPr>
                </a:p>
              </p:txBody>
            </p:sp>
          </p:grpSp>
          <p:sp>
            <p:nvSpPr>
              <p:cNvPr id="31" name="Line 15"/>
              <p:cNvSpPr>
                <a:spLocks noChangeShapeType="1"/>
              </p:cNvSpPr>
              <p:nvPr/>
            </p:nvSpPr>
            <p:spPr bwMode="auto">
              <a:xfrm flipH="1">
                <a:off x="4681875" y="2154027"/>
                <a:ext cx="0" cy="2148840"/>
              </a:xfrm>
              <a:prstGeom prst="line">
                <a:avLst/>
              </a:prstGeom>
              <a:noFill/>
              <a:ln w="38100" cmpd="sng">
                <a:solidFill>
                  <a:schemeClr val="tx1"/>
                </a:solidFill>
                <a:round/>
                <a:headEnd/>
                <a:tailEnd/>
              </a:ln>
            </p:spPr>
            <p:txBody>
              <a:bodyPr wrap="none" anchor="ctr">
                <a:prstTxWarp prst="textNoShape">
                  <a:avLst/>
                </a:prstTxWarp>
              </a:bodyPr>
              <a:lstStyle/>
              <a:p>
                <a:endParaRPr lang="en-US" sz="1400">
                  <a:latin typeface="+mj-lt"/>
                </a:endParaRPr>
              </a:p>
            </p:txBody>
          </p:sp>
          <p:grpSp>
            <p:nvGrpSpPr>
              <p:cNvPr id="32" name="Group 31"/>
              <p:cNvGrpSpPr/>
              <p:nvPr/>
            </p:nvGrpSpPr>
            <p:grpSpPr>
              <a:xfrm>
                <a:off x="3349958" y="2534349"/>
                <a:ext cx="1331917" cy="292778"/>
                <a:chOff x="3478289" y="2250763"/>
                <a:chExt cx="1331917" cy="292778"/>
              </a:xfrm>
            </p:grpSpPr>
            <p:cxnSp>
              <p:nvCxnSpPr>
                <p:cNvPr id="42" name="Straight Connector 41"/>
                <p:cNvCxnSpPr/>
                <p:nvPr/>
              </p:nvCxnSpPr>
              <p:spPr>
                <a:xfrm>
                  <a:off x="3478289" y="2250763"/>
                  <a:ext cx="713551" cy="0"/>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3" name="Freeform 19"/>
                <p:cNvSpPr>
                  <a:spLocks/>
                </p:cNvSpPr>
                <p:nvPr/>
              </p:nvSpPr>
              <p:spPr bwMode="auto">
                <a:xfrm flipH="1">
                  <a:off x="4124509" y="2250763"/>
                  <a:ext cx="685697" cy="292778"/>
                </a:xfrm>
                <a:custGeom>
                  <a:avLst/>
                  <a:gdLst>
                    <a:gd name="T0" fmla="*/ 0 w 756"/>
                    <a:gd name="T1" fmla="*/ 2147483647 h 290"/>
                    <a:gd name="T2" fmla="*/ 2147483647 w 756"/>
                    <a:gd name="T3" fmla="*/ 2147483647 h 290"/>
                    <a:gd name="T4" fmla="*/ 2147483647 w 756"/>
                    <a:gd name="T5" fmla="*/ 2147483647 h 290"/>
                    <a:gd name="T6" fmla="*/ 2147483647 w 756"/>
                    <a:gd name="T7" fmla="*/ 2147483647 h 290"/>
                    <a:gd name="T8" fmla="*/ 2147483647 w 756"/>
                    <a:gd name="T9" fmla="*/ 2147483647 h 290"/>
                    <a:gd name="T10" fmla="*/ 2147483647 w 756"/>
                    <a:gd name="T11" fmla="*/ 2147483647 h 290"/>
                    <a:gd name="T12" fmla="*/ 0 60000 65536"/>
                    <a:gd name="T13" fmla="*/ 0 60000 65536"/>
                    <a:gd name="T14" fmla="*/ 0 60000 65536"/>
                    <a:gd name="T15" fmla="*/ 0 60000 65536"/>
                    <a:gd name="T16" fmla="*/ 0 60000 65536"/>
                    <a:gd name="T17" fmla="*/ 0 60000 65536"/>
                    <a:gd name="T18" fmla="*/ 0 w 756"/>
                    <a:gd name="T19" fmla="*/ 0 h 290"/>
                    <a:gd name="T20" fmla="*/ 756 w 756"/>
                    <a:gd name="T21" fmla="*/ 290 h 290"/>
                  </a:gdLst>
                  <a:ahLst/>
                  <a:cxnLst>
                    <a:cxn ang="T12">
                      <a:pos x="T0" y="T1"/>
                    </a:cxn>
                    <a:cxn ang="T13">
                      <a:pos x="T2" y="T3"/>
                    </a:cxn>
                    <a:cxn ang="T14">
                      <a:pos x="T4" y="T5"/>
                    </a:cxn>
                    <a:cxn ang="T15">
                      <a:pos x="T6" y="T7"/>
                    </a:cxn>
                    <a:cxn ang="T16">
                      <a:pos x="T8" y="T9"/>
                    </a:cxn>
                    <a:cxn ang="T17">
                      <a:pos x="T10" y="T11"/>
                    </a:cxn>
                  </a:cxnLst>
                  <a:rect l="T18" t="T19" r="T20" b="T21"/>
                  <a:pathLst>
                    <a:path w="756" h="290">
                      <a:moveTo>
                        <a:pt x="0" y="290"/>
                      </a:moveTo>
                      <a:cubicBezTo>
                        <a:pt x="19" y="243"/>
                        <a:pt x="39" y="197"/>
                        <a:pt x="84" y="158"/>
                      </a:cubicBezTo>
                      <a:cubicBezTo>
                        <a:pt x="129" y="119"/>
                        <a:pt x="207" y="82"/>
                        <a:pt x="268" y="58"/>
                      </a:cubicBezTo>
                      <a:cubicBezTo>
                        <a:pt x="329" y="34"/>
                        <a:pt x="385" y="23"/>
                        <a:pt x="452" y="14"/>
                      </a:cubicBezTo>
                      <a:cubicBezTo>
                        <a:pt x="519" y="5"/>
                        <a:pt x="621" y="4"/>
                        <a:pt x="672" y="2"/>
                      </a:cubicBezTo>
                      <a:cubicBezTo>
                        <a:pt x="723" y="0"/>
                        <a:pt x="739" y="1"/>
                        <a:pt x="756" y="2"/>
                      </a:cubicBezTo>
                    </a:path>
                  </a:pathLst>
                </a:custGeom>
                <a:noFill/>
                <a:ln w="38100" cmpd="sng">
                  <a:solidFill>
                    <a:schemeClr val="tx1"/>
                  </a:solidFill>
                  <a:round/>
                  <a:headEnd/>
                  <a:tailEnd/>
                </a:ln>
              </p:spPr>
              <p:txBody>
                <a:bodyPr wrap="none" anchor="ctr">
                  <a:prstTxWarp prst="textNoShape">
                    <a:avLst/>
                  </a:prstTxWarp>
                </a:bodyPr>
                <a:lstStyle/>
                <a:p>
                  <a:endParaRPr lang="en-US" sz="1400">
                    <a:latin typeface="+mj-lt"/>
                    <a:ea typeface="Calibri" pitchFamily="-112" charset="0"/>
                  </a:endParaRPr>
                </a:p>
              </p:txBody>
            </p:sp>
          </p:grpSp>
          <p:sp>
            <p:nvSpPr>
              <p:cNvPr id="33" name="TextBox 32"/>
              <p:cNvSpPr txBox="1"/>
              <p:nvPr/>
            </p:nvSpPr>
            <p:spPr>
              <a:xfrm>
                <a:off x="4775248" y="2751301"/>
                <a:ext cx="867219" cy="307777"/>
              </a:xfrm>
              <a:prstGeom prst="rect">
                <a:avLst/>
              </a:prstGeom>
              <a:noFill/>
            </p:spPr>
            <p:txBody>
              <a:bodyPr wrap="none" rtlCol="0">
                <a:spAutoFit/>
              </a:bodyPr>
              <a:lstStyle/>
              <a:p>
                <a:r>
                  <a:rPr lang="en-US" sz="1400" dirty="0" smtClean="0">
                    <a:latin typeface="+mj-lt"/>
                    <a:cs typeface="Helvetica"/>
                  </a:rPr>
                  <a:t>-</a:t>
                </a:r>
                <a:r>
                  <a:rPr lang="en-US" sz="1400" dirty="0" err="1" smtClean="0">
                    <a:latin typeface="+mj-lt"/>
                    <a:cs typeface="Helvetica"/>
                  </a:rPr>
                  <a:t>qE</a:t>
                </a:r>
                <a:r>
                  <a:rPr lang="en-US" sz="1400" dirty="0" smtClean="0">
                    <a:latin typeface="+mj-lt"/>
                    <a:cs typeface="Helvetica"/>
                  </a:rPr>
                  <a:t>(A</a:t>
                </a:r>
                <a:r>
                  <a:rPr lang="en-US" sz="1400" baseline="30000" dirty="0" smtClean="0">
                    <a:latin typeface="+mj-lt"/>
                    <a:cs typeface="Helvetica"/>
                  </a:rPr>
                  <a:t>+</a:t>
                </a:r>
                <a:r>
                  <a:rPr lang="en-US" sz="1400" dirty="0" smtClean="0">
                    <a:latin typeface="+mj-lt"/>
                    <a:cs typeface="Helvetica"/>
                  </a:rPr>
                  <a:t>/A)</a:t>
                </a:r>
                <a:endParaRPr lang="en-US" sz="1400" dirty="0">
                  <a:latin typeface="+mj-lt"/>
                  <a:cs typeface="Helvetica"/>
                </a:endParaRPr>
              </a:p>
            </p:txBody>
          </p:sp>
          <p:sp>
            <p:nvSpPr>
              <p:cNvPr id="34" name="Oval 33"/>
              <p:cNvSpPr/>
              <p:nvPr/>
            </p:nvSpPr>
            <p:spPr bwMode="auto">
              <a:xfrm>
                <a:off x="3718711" y="3727717"/>
                <a:ext cx="118615" cy="118615"/>
              </a:xfrm>
              <a:prstGeom prst="ellipse">
                <a:avLst/>
              </a:prstGeom>
              <a:noFill/>
              <a:ln w="31750">
                <a:solidFill>
                  <a:schemeClr val="tx1"/>
                </a:solidFill>
                <a:round/>
                <a:headEnd/>
                <a:tailEnd/>
              </a:ln>
            </p:spPr>
            <p:txBody>
              <a:bodyPr wrap="none" rtlCol="0" anchor="ctr">
                <a:prstTxWarp prst="textNoShape">
                  <a:avLst/>
                </a:prstTxWarp>
              </a:bodyPr>
              <a:lstStyle/>
              <a:p>
                <a:pPr algn="ctr"/>
                <a:endParaRPr lang="en-US" sz="1400">
                  <a:latin typeface="+mj-lt"/>
                </a:endParaRPr>
              </a:p>
            </p:txBody>
          </p:sp>
          <p:cxnSp>
            <p:nvCxnSpPr>
              <p:cNvPr id="35" name="Straight Connector 34"/>
              <p:cNvCxnSpPr/>
              <p:nvPr/>
            </p:nvCxnSpPr>
            <p:spPr>
              <a:xfrm>
                <a:off x="4681875" y="3199759"/>
                <a:ext cx="777240" cy="0"/>
              </a:xfrm>
              <a:prstGeom prst="line">
                <a:avLst/>
              </a:prstGeom>
              <a:ln w="38100" cmpd="sng">
                <a:solidFill>
                  <a:schemeClr val="tx1"/>
                </a:solidFill>
                <a:prstDash val="sysDash"/>
                <a:tailEnd type="none"/>
              </a:ln>
              <a:effectLst/>
            </p:spPr>
            <p:style>
              <a:lnRef idx="2">
                <a:schemeClr val="accent1"/>
              </a:lnRef>
              <a:fillRef idx="0">
                <a:schemeClr val="accent1"/>
              </a:fillRef>
              <a:effectRef idx="1">
                <a:schemeClr val="accent1"/>
              </a:effectRef>
              <a:fontRef idx="minor">
                <a:schemeClr val="tx1"/>
              </a:fontRef>
            </p:style>
          </p:cxnSp>
          <p:sp>
            <p:nvSpPr>
              <p:cNvPr id="36" name="Freeform 51"/>
              <p:cNvSpPr>
                <a:spLocks/>
              </p:cNvSpPr>
              <p:nvPr/>
            </p:nvSpPr>
            <p:spPr bwMode="auto">
              <a:xfrm rot="15179750" flipV="1">
                <a:off x="2591003" y="2836319"/>
                <a:ext cx="1206018" cy="339746"/>
              </a:xfrm>
              <a:custGeom>
                <a:avLst/>
                <a:gdLst>
                  <a:gd name="T0" fmla="*/ 2147483647 w 909"/>
                  <a:gd name="T1" fmla="*/ 2147483647 h 217"/>
                  <a:gd name="T2" fmla="*/ 2147483647 w 909"/>
                  <a:gd name="T3" fmla="*/ 2147483647 h 217"/>
                  <a:gd name="T4" fmla="*/ 2147483647 w 909"/>
                  <a:gd name="T5" fmla="*/ 2147483647 h 217"/>
                  <a:gd name="T6" fmla="*/ 2147483647 w 909"/>
                  <a:gd name="T7" fmla="*/ 2147483647 h 217"/>
                  <a:gd name="T8" fmla="*/ 2147483647 w 909"/>
                  <a:gd name="T9" fmla="*/ 0 h 217"/>
                  <a:gd name="T10" fmla="*/ 2147483647 w 909"/>
                  <a:gd name="T11" fmla="*/ 2147483647 h 217"/>
                  <a:gd name="T12" fmla="*/ 2147483647 w 909"/>
                  <a:gd name="T13" fmla="*/ 2147483647 h 217"/>
                  <a:gd name="T14" fmla="*/ 0 w 909"/>
                  <a:gd name="T15" fmla="*/ 2147483647 h 217"/>
                  <a:gd name="T16" fmla="*/ 0 60000 65536"/>
                  <a:gd name="T17" fmla="*/ 0 60000 65536"/>
                  <a:gd name="T18" fmla="*/ 0 60000 65536"/>
                  <a:gd name="T19" fmla="*/ 0 60000 65536"/>
                  <a:gd name="T20" fmla="*/ 0 60000 65536"/>
                  <a:gd name="T21" fmla="*/ 0 60000 65536"/>
                  <a:gd name="T22" fmla="*/ 0 60000 65536"/>
                  <a:gd name="T23" fmla="*/ 0 60000 65536"/>
                  <a:gd name="T24" fmla="*/ 0 w 909"/>
                  <a:gd name="T25" fmla="*/ 0 h 217"/>
                  <a:gd name="T26" fmla="*/ 909 w 909"/>
                  <a:gd name="T27" fmla="*/ 217 h 2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09" h="217">
                    <a:moveTo>
                      <a:pt x="909" y="84"/>
                    </a:moveTo>
                    <a:cubicBezTo>
                      <a:pt x="889" y="102"/>
                      <a:pt x="826" y="205"/>
                      <a:pt x="784" y="192"/>
                    </a:cubicBezTo>
                    <a:cubicBezTo>
                      <a:pt x="743" y="179"/>
                      <a:pt x="704" y="2"/>
                      <a:pt x="660" y="3"/>
                    </a:cubicBezTo>
                    <a:cubicBezTo>
                      <a:pt x="616" y="4"/>
                      <a:pt x="564" y="201"/>
                      <a:pt x="519" y="201"/>
                    </a:cubicBezTo>
                    <a:cubicBezTo>
                      <a:pt x="474" y="201"/>
                      <a:pt x="431" y="0"/>
                      <a:pt x="386" y="0"/>
                    </a:cubicBezTo>
                    <a:cubicBezTo>
                      <a:pt x="341" y="0"/>
                      <a:pt x="278" y="185"/>
                      <a:pt x="245" y="201"/>
                    </a:cubicBezTo>
                    <a:cubicBezTo>
                      <a:pt x="212" y="217"/>
                      <a:pt x="228" y="111"/>
                      <a:pt x="187" y="93"/>
                    </a:cubicBezTo>
                    <a:cubicBezTo>
                      <a:pt x="146" y="75"/>
                      <a:pt x="39" y="93"/>
                      <a:pt x="0" y="93"/>
                    </a:cubicBezTo>
                  </a:path>
                </a:pathLst>
              </a:custGeom>
              <a:noFill/>
              <a:ln w="38100">
                <a:solidFill>
                  <a:srgbClr val="FF0000"/>
                </a:solidFill>
                <a:round/>
                <a:headEnd/>
                <a:tailEnd type="triangle" w="lg" len="med"/>
              </a:ln>
              <a:extLst>
                <a:ext uri="{909E8E84-426E-40dd-AFC4-6F175D3DCCD1}">
                  <a14:hiddenFill xmlns:a14="http://schemas.microsoft.com/office/drawing/2010/main" xmlns="">
                    <a:solidFill>
                      <a:srgbClr val="FFFFFF"/>
                    </a:solidFill>
                  </a14:hiddenFill>
                </a:ext>
              </a:extLst>
            </p:spPr>
            <p:txBody>
              <a:bodyPr rot="10800000"/>
              <a:lstStyle/>
              <a:p>
                <a:pPr defTabSz="457200" eaLnBrk="1" hangingPunct="1"/>
                <a:r>
                  <a:rPr lang="en-US" sz="1400">
                    <a:latin typeface="+mj-lt"/>
                  </a:rPr>
                  <a:t> </a:t>
                </a:r>
              </a:p>
            </p:txBody>
          </p:sp>
          <p:sp>
            <p:nvSpPr>
              <p:cNvPr id="37" name="TextBox 36"/>
              <p:cNvSpPr txBox="1"/>
              <p:nvPr/>
            </p:nvSpPr>
            <p:spPr>
              <a:xfrm>
                <a:off x="2809687" y="2093404"/>
                <a:ext cx="674154" cy="307777"/>
              </a:xfrm>
              <a:prstGeom prst="rect">
                <a:avLst/>
              </a:prstGeom>
              <a:noFill/>
            </p:spPr>
            <p:txBody>
              <a:bodyPr wrap="none" rtlCol="0">
                <a:spAutoFit/>
              </a:bodyPr>
              <a:lstStyle/>
              <a:p>
                <a:r>
                  <a:rPr lang="en-US" sz="1400" dirty="0" err="1" smtClean="0">
                    <a:latin typeface="+mj-lt"/>
                    <a:cs typeface="Helvetica"/>
                  </a:rPr>
                  <a:t>hν</a:t>
                </a:r>
                <a:r>
                  <a:rPr lang="en-US" sz="1400" dirty="0" smtClean="0">
                    <a:latin typeface="+mj-lt"/>
                    <a:cs typeface="Helvetica"/>
                  </a:rPr>
                  <a:t> &gt; </a:t>
                </a:r>
                <a:r>
                  <a:rPr lang="en-US" sz="1400" dirty="0" err="1" smtClean="0">
                    <a:latin typeface="+mj-lt"/>
                    <a:cs typeface="Helvetica"/>
                  </a:rPr>
                  <a:t>E</a:t>
                </a:r>
                <a:r>
                  <a:rPr lang="en-US" sz="1400" baseline="-25000" dirty="0" err="1" smtClean="0">
                    <a:latin typeface="+mj-lt"/>
                    <a:cs typeface="Helvetica"/>
                  </a:rPr>
                  <a:t>g</a:t>
                </a:r>
                <a:endParaRPr lang="en-US" sz="1400" dirty="0">
                  <a:latin typeface="+mj-lt"/>
                  <a:cs typeface="Helvetica"/>
                </a:endParaRPr>
              </a:p>
            </p:txBody>
          </p:sp>
          <p:sp>
            <p:nvSpPr>
              <p:cNvPr id="38" name="Oval 37"/>
              <p:cNvSpPr/>
              <p:nvPr/>
            </p:nvSpPr>
            <p:spPr bwMode="auto">
              <a:xfrm>
                <a:off x="4374684" y="2408454"/>
                <a:ext cx="118615" cy="118615"/>
              </a:xfrm>
              <a:prstGeom prst="ellipse">
                <a:avLst/>
              </a:prstGeom>
              <a:solidFill>
                <a:schemeClr val="tx1"/>
              </a:solidFill>
              <a:ln w="31750">
                <a:solidFill>
                  <a:schemeClr val="tx1"/>
                </a:solidFill>
                <a:round/>
                <a:headEnd/>
                <a:tailEnd/>
              </a:ln>
            </p:spPr>
            <p:txBody>
              <a:bodyPr wrap="none" rtlCol="0" anchor="ctr">
                <a:prstTxWarp prst="textNoShape">
                  <a:avLst/>
                </a:prstTxWarp>
              </a:bodyPr>
              <a:lstStyle/>
              <a:p>
                <a:pPr algn="ctr"/>
                <a:endParaRPr lang="en-US" sz="1400">
                  <a:latin typeface="+mj-lt"/>
                </a:endParaRPr>
              </a:p>
            </p:txBody>
          </p:sp>
          <p:sp>
            <p:nvSpPr>
              <p:cNvPr id="39" name="TextBox 38"/>
              <p:cNvSpPr txBox="1"/>
              <p:nvPr/>
            </p:nvSpPr>
            <p:spPr>
              <a:xfrm>
                <a:off x="4169337" y="2075389"/>
                <a:ext cx="310639" cy="307777"/>
              </a:xfrm>
              <a:prstGeom prst="rect">
                <a:avLst/>
              </a:prstGeom>
              <a:noFill/>
            </p:spPr>
            <p:txBody>
              <a:bodyPr wrap="none" rtlCol="0">
                <a:spAutoFit/>
              </a:bodyPr>
              <a:lstStyle/>
              <a:p>
                <a:r>
                  <a:rPr lang="en-US" sz="1400" dirty="0" smtClean="0">
                    <a:latin typeface="+mj-lt"/>
                    <a:cs typeface="Helvetica"/>
                  </a:rPr>
                  <a:t>e</a:t>
                </a:r>
                <a:r>
                  <a:rPr lang="en-US" sz="1400" b="1" baseline="30000" dirty="0" smtClean="0">
                    <a:latin typeface="+mj-lt"/>
                    <a:cs typeface="Helvetica"/>
                  </a:rPr>
                  <a:t>-</a:t>
                </a:r>
                <a:endParaRPr lang="en-US" sz="1400" b="1" dirty="0">
                  <a:latin typeface="+mj-lt"/>
                  <a:cs typeface="Helvetica"/>
                </a:endParaRPr>
              </a:p>
            </p:txBody>
          </p:sp>
          <p:sp>
            <p:nvSpPr>
              <p:cNvPr id="40" name="TextBox 39"/>
              <p:cNvSpPr txBox="1"/>
              <p:nvPr/>
            </p:nvSpPr>
            <p:spPr>
              <a:xfrm>
                <a:off x="3800885" y="3715840"/>
                <a:ext cx="338604" cy="307777"/>
              </a:xfrm>
              <a:prstGeom prst="rect">
                <a:avLst/>
              </a:prstGeom>
              <a:noFill/>
            </p:spPr>
            <p:txBody>
              <a:bodyPr wrap="none" rtlCol="0">
                <a:spAutoFit/>
              </a:bodyPr>
              <a:lstStyle/>
              <a:p>
                <a:r>
                  <a:rPr lang="en-US" sz="1400" dirty="0" smtClean="0">
                    <a:latin typeface="+mj-lt"/>
                    <a:cs typeface="Helvetica"/>
                  </a:rPr>
                  <a:t>h</a:t>
                </a:r>
                <a:r>
                  <a:rPr lang="en-US" sz="1400" baseline="30000" dirty="0" smtClean="0">
                    <a:latin typeface="+mj-lt"/>
                    <a:cs typeface="Helvetica"/>
                  </a:rPr>
                  <a:t>+</a:t>
                </a:r>
                <a:endParaRPr lang="en-US" sz="1400" dirty="0">
                  <a:latin typeface="+mj-lt"/>
                  <a:cs typeface="Helvetica"/>
                </a:endParaRPr>
              </a:p>
            </p:txBody>
          </p:sp>
          <p:cxnSp>
            <p:nvCxnSpPr>
              <p:cNvPr id="41" name="Straight Connector 40"/>
              <p:cNvCxnSpPr/>
              <p:nvPr/>
            </p:nvCxnSpPr>
            <p:spPr>
              <a:xfrm>
                <a:off x="3349958" y="3384047"/>
                <a:ext cx="1335024" cy="0"/>
              </a:xfrm>
              <a:prstGeom prst="line">
                <a:avLst/>
              </a:prstGeom>
              <a:ln w="38100" cmpd="sng">
                <a:solidFill>
                  <a:schemeClr val="tx1"/>
                </a:solidFill>
                <a:prstDash val="sysDash"/>
                <a:tailEnd type="none"/>
              </a:ln>
              <a:effectLst/>
            </p:spPr>
            <p:style>
              <a:lnRef idx="2">
                <a:schemeClr val="accent1"/>
              </a:lnRef>
              <a:fillRef idx="0">
                <a:schemeClr val="accent1"/>
              </a:fillRef>
              <a:effectRef idx="1">
                <a:schemeClr val="accent1"/>
              </a:effectRef>
              <a:fontRef idx="minor">
                <a:schemeClr val="tx1"/>
              </a:fontRef>
            </p:style>
          </p:cxnSp>
        </p:grpSp>
        <p:sp>
          <p:nvSpPr>
            <p:cNvPr id="20" name="Line 15"/>
            <p:cNvSpPr>
              <a:spLocks noChangeShapeType="1"/>
            </p:cNvSpPr>
            <p:nvPr/>
          </p:nvSpPr>
          <p:spPr bwMode="auto">
            <a:xfrm flipH="1">
              <a:off x="5627916" y="1995246"/>
              <a:ext cx="0" cy="1660129"/>
            </a:xfrm>
            <a:prstGeom prst="line">
              <a:avLst/>
            </a:prstGeom>
            <a:noFill/>
            <a:ln w="38100" cmpd="sng">
              <a:solidFill>
                <a:schemeClr val="tx1"/>
              </a:solidFill>
              <a:round/>
              <a:headEnd type="triangle" w="lg" len="med"/>
              <a:tailEnd/>
            </a:ln>
          </p:spPr>
          <p:txBody>
            <a:bodyPr wrap="none" anchor="ctr">
              <a:prstTxWarp prst="textNoShape">
                <a:avLst/>
              </a:prstTxWarp>
            </a:bodyPr>
            <a:lstStyle/>
            <a:p>
              <a:endParaRPr lang="en-US">
                <a:latin typeface="+mj-lt"/>
              </a:endParaRPr>
            </a:p>
          </p:txBody>
        </p:sp>
        <p:sp>
          <p:nvSpPr>
            <p:cNvPr id="23" name="TextBox 22"/>
            <p:cNvSpPr txBox="1"/>
            <p:nvPr/>
          </p:nvSpPr>
          <p:spPr>
            <a:xfrm rot="16200000">
              <a:off x="4880226" y="2641761"/>
              <a:ext cx="1035620" cy="307777"/>
            </a:xfrm>
            <a:prstGeom prst="rect">
              <a:avLst/>
            </a:prstGeom>
            <a:noFill/>
          </p:spPr>
          <p:txBody>
            <a:bodyPr wrap="square" rtlCol="0">
              <a:spAutoFit/>
            </a:bodyPr>
            <a:lstStyle/>
            <a:p>
              <a:r>
                <a:rPr lang="en-US" sz="1400" dirty="0" smtClean="0">
                  <a:latin typeface="+mj-lt"/>
                  <a:cs typeface="Helvetica"/>
                </a:rPr>
                <a:t>Energy (eV) </a:t>
              </a:r>
              <a:endParaRPr lang="en-US" sz="1400" baseline="-25000" dirty="0">
                <a:latin typeface="+mj-lt"/>
                <a:cs typeface="Helvetica"/>
              </a:endParaRPr>
            </a:p>
          </p:txBody>
        </p:sp>
        <p:sp>
          <p:nvSpPr>
            <p:cNvPr id="24" name="TextBox 23"/>
            <p:cNvSpPr txBox="1"/>
            <p:nvPr/>
          </p:nvSpPr>
          <p:spPr>
            <a:xfrm>
              <a:off x="6593116" y="3005683"/>
              <a:ext cx="441569" cy="307777"/>
            </a:xfrm>
            <a:prstGeom prst="rect">
              <a:avLst/>
            </a:prstGeom>
            <a:noFill/>
          </p:spPr>
          <p:txBody>
            <a:bodyPr wrap="square" rtlCol="0">
              <a:spAutoFit/>
            </a:bodyPr>
            <a:lstStyle/>
            <a:p>
              <a:r>
                <a:rPr lang="en-US" sz="1400" dirty="0" err="1" smtClean="0">
                  <a:latin typeface="+mj-lt"/>
                  <a:cs typeface="Helvetica"/>
                </a:rPr>
                <a:t>E</a:t>
              </a:r>
              <a:r>
                <a:rPr lang="en-US" sz="1400" baseline="-25000" dirty="0" err="1" smtClean="0">
                  <a:latin typeface="+mj-lt"/>
                  <a:cs typeface="Helvetica"/>
                </a:rPr>
                <a:t>F,p</a:t>
              </a:r>
              <a:endParaRPr lang="en-US" sz="1400" baseline="-25000" dirty="0">
                <a:latin typeface="+mj-lt"/>
                <a:cs typeface="Helvetica"/>
              </a:endParaRPr>
            </a:p>
          </p:txBody>
        </p:sp>
        <p:sp>
          <p:nvSpPr>
            <p:cNvPr id="25" name="TextBox 24"/>
            <p:cNvSpPr txBox="1"/>
            <p:nvPr/>
          </p:nvSpPr>
          <p:spPr>
            <a:xfrm>
              <a:off x="6292678" y="1654972"/>
              <a:ext cx="1367996" cy="307777"/>
            </a:xfrm>
            <a:prstGeom prst="rect">
              <a:avLst/>
            </a:prstGeom>
            <a:noFill/>
          </p:spPr>
          <p:txBody>
            <a:bodyPr wrap="square" rtlCol="0">
              <a:spAutoFit/>
            </a:bodyPr>
            <a:lstStyle/>
            <a:p>
              <a:pPr algn="ctr"/>
              <a:r>
                <a:rPr lang="en-US" sz="1400" i="1" dirty="0" smtClean="0">
                  <a:latin typeface="+mj-lt"/>
                  <a:cs typeface="Helvetica"/>
                </a:rPr>
                <a:t>semiconductor</a:t>
              </a:r>
              <a:endParaRPr lang="en-US" sz="1400" i="1" baseline="-25000" dirty="0">
                <a:latin typeface="+mj-lt"/>
                <a:cs typeface="Helvetica"/>
              </a:endParaRPr>
            </a:p>
          </p:txBody>
        </p:sp>
        <p:sp>
          <p:nvSpPr>
            <p:cNvPr id="26" name="TextBox 25"/>
            <p:cNvSpPr txBox="1"/>
            <p:nvPr/>
          </p:nvSpPr>
          <p:spPr>
            <a:xfrm>
              <a:off x="7834745" y="1654972"/>
              <a:ext cx="914993" cy="307777"/>
            </a:xfrm>
            <a:prstGeom prst="rect">
              <a:avLst/>
            </a:prstGeom>
            <a:noFill/>
          </p:spPr>
          <p:txBody>
            <a:bodyPr wrap="square" rtlCol="0">
              <a:spAutoFit/>
            </a:bodyPr>
            <a:lstStyle/>
            <a:p>
              <a:r>
                <a:rPr lang="en-US" sz="1400" i="1" dirty="0" smtClean="0">
                  <a:latin typeface="+mj-lt"/>
                  <a:cs typeface="Helvetica"/>
                </a:rPr>
                <a:t>liquid</a:t>
              </a:r>
              <a:endParaRPr lang="en-US" sz="1400" i="1" baseline="-25000" dirty="0">
                <a:latin typeface="+mj-lt"/>
                <a:cs typeface="Helvetica"/>
              </a:endParaRPr>
            </a:p>
          </p:txBody>
        </p:sp>
        <p:sp>
          <p:nvSpPr>
            <p:cNvPr id="27" name="Freeform 19"/>
            <p:cNvSpPr>
              <a:spLocks/>
            </p:cNvSpPr>
            <p:nvPr/>
          </p:nvSpPr>
          <p:spPr bwMode="auto">
            <a:xfrm rot="21370320">
              <a:off x="7108492" y="3056040"/>
              <a:ext cx="128360" cy="235885"/>
            </a:xfrm>
            <a:custGeom>
              <a:avLst/>
              <a:gdLst>
                <a:gd name="T0" fmla="*/ 0 w 756"/>
                <a:gd name="T1" fmla="*/ 2147483647 h 290"/>
                <a:gd name="T2" fmla="*/ 2147483647 w 756"/>
                <a:gd name="T3" fmla="*/ 2147483647 h 290"/>
                <a:gd name="T4" fmla="*/ 2147483647 w 756"/>
                <a:gd name="T5" fmla="*/ 2147483647 h 290"/>
                <a:gd name="T6" fmla="*/ 2147483647 w 756"/>
                <a:gd name="T7" fmla="*/ 2147483647 h 290"/>
                <a:gd name="T8" fmla="*/ 2147483647 w 756"/>
                <a:gd name="T9" fmla="*/ 2147483647 h 290"/>
                <a:gd name="T10" fmla="*/ 2147483647 w 756"/>
                <a:gd name="T11" fmla="*/ 2147483647 h 290"/>
                <a:gd name="T12" fmla="*/ 0 60000 65536"/>
                <a:gd name="T13" fmla="*/ 0 60000 65536"/>
                <a:gd name="T14" fmla="*/ 0 60000 65536"/>
                <a:gd name="T15" fmla="*/ 0 60000 65536"/>
                <a:gd name="T16" fmla="*/ 0 60000 65536"/>
                <a:gd name="T17" fmla="*/ 0 60000 65536"/>
                <a:gd name="T18" fmla="*/ 0 w 756"/>
                <a:gd name="T19" fmla="*/ 0 h 290"/>
                <a:gd name="T20" fmla="*/ 756 w 756"/>
                <a:gd name="T21" fmla="*/ 290 h 290"/>
              </a:gdLst>
              <a:ahLst/>
              <a:cxnLst>
                <a:cxn ang="T12">
                  <a:pos x="T0" y="T1"/>
                </a:cxn>
                <a:cxn ang="T13">
                  <a:pos x="T2" y="T3"/>
                </a:cxn>
                <a:cxn ang="T14">
                  <a:pos x="T4" y="T5"/>
                </a:cxn>
                <a:cxn ang="T15">
                  <a:pos x="T6" y="T7"/>
                </a:cxn>
                <a:cxn ang="T16">
                  <a:pos x="T8" y="T9"/>
                </a:cxn>
                <a:cxn ang="T17">
                  <a:pos x="T10" y="T11"/>
                </a:cxn>
              </a:cxnLst>
              <a:rect l="T18" t="T19" r="T20" b="T21"/>
              <a:pathLst>
                <a:path w="756" h="290">
                  <a:moveTo>
                    <a:pt x="0" y="290"/>
                  </a:moveTo>
                  <a:cubicBezTo>
                    <a:pt x="19" y="243"/>
                    <a:pt x="39" y="197"/>
                    <a:pt x="84" y="158"/>
                  </a:cubicBezTo>
                  <a:cubicBezTo>
                    <a:pt x="129" y="119"/>
                    <a:pt x="207" y="82"/>
                    <a:pt x="268" y="58"/>
                  </a:cubicBezTo>
                  <a:cubicBezTo>
                    <a:pt x="329" y="34"/>
                    <a:pt x="385" y="23"/>
                    <a:pt x="452" y="14"/>
                  </a:cubicBezTo>
                  <a:cubicBezTo>
                    <a:pt x="519" y="5"/>
                    <a:pt x="621" y="4"/>
                    <a:pt x="672" y="2"/>
                  </a:cubicBezTo>
                  <a:cubicBezTo>
                    <a:pt x="723" y="0"/>
                    <a:pt x="739" y="1"/>
                    <a:pt x="756" y="2"/>
                  </a:cubicBezTo>
                </a:path>
              </a:pathLst>
            </a:custGeom>
            <a:noFill/>
            <a:ln w="38100" cmpd="sng">
              <a:solidFill>
                <a:schemeClr val="tx1"/>
              </a:solidFill>
              <a:prstDash val="dot"/>
              <a:round/>
              <a:headEnd/>
              <a:tailEnd/>
            </a:ln>
          </p:spPr>
          <p:txBody>
            <a:bodyPr wrap="none" anchor="ctr">
              <a:prstTxWarp prst="textNoShape">
                <a:avLst/>
              </a:prstTxWarp>
            </a:bodyPr>
            <a:lstStyle/>
            <a:p>
              <a:endParaRPr lang="en-US" sz="1400" dirty="0">
                <a:latin typeface="+mj-lt"/>
                <a:ea typeface="Calibri" pitchFamily="-112" charset="0"/>
              </a:endParaRPr>
            </a:p>
          </p:txBody>
        </p:sp>
        <p:sp>
          <p:nvSpPr>
            <p:cNvPr id="28" name="TextBox 27"/>
            <p:cNvSpPr txBox="1"/>
            <p:nvPr/>
          </p:nvSpPr>
          <p:spPr>
            <a:xfrm>
              <a:off x="7166630" y="2675462"/>
              <a:ext cx="441569" cy="307777"/>
            </a:xfrm>
            <a:prstGeom prst="rect">
              <a:avLst/>
            </a:prstGeom>
            <a:noFill/>
          </p:spPr>
          <p:txBody>
            <a:bodyPr wrap="square" rtlCol="0">
              <a:spAutoFit/>
            </a:bodyPr>
            <a:lstStyle/>
            <a:p>
              <a:r>
                <a:rPr lang="en-US" sz="1400" dirty="0" err="1" smtClean="0">
                  <a:latin typeface="+mj-lt"/>
                  <a:cs typeface="Helvetica"/>
                </a:rPr>
                <a:t>E</a:t>
              </a:r>
              <a:r>
                <a:rPr lang="en-US" sz="1400" baseline="-25000" dirty="0" err="1" smtClean="0">
                  <a:latin typeface="+mj-lt"/>
                  <a:cs typeface="Helvetica"/>
                </a:rPr>
                <a:t>F,n</a:t>
              </a:r>
              <a:endParaRPr lang="en-US" sz="1400" baseline="-25000" dirty="0">
                <a:latin typeface="+mj-lt"/>
                <a:cs typeface="Helvetica"/>
              </a:endParaRPr>
            </a:p>
          </p:txBody>
        </p:sp>
        <p:cxnSp>
          <p:nvCxnSpPr>
            <p:cNvPr id="29" name="Straight Connector 28"/>
            <p:cNvCxnSpPr/>
            <p:nvPr/>
          </p:nvCxnSpPr>
          <p:spPr>
            <a:xfrm>
              <a:off x="7228834" y="3052018"/>
              <a:ext cx="468069" cy="0"/>
            </a:xfrm>
            <a:prstGeom prst="line">
              <a:avLst/>
            </a:prstGeom>
            <a:ln w="38100" cmpd="sng">
              <a:solidFill>
                <a:schemeClr val="tx1"/>
              </a:solidFill>
              <a:prstDash val="sysDash"/>
              <a:tailEnd type="none"/>
            </a:ln>
            <a:effectLst/>
          </p:spPr>
          <p:style>
            <a:lnRef idx="2">
              <a:schemeClr val="accent1"/>
            </a:lnRef>
            <a:fillRef idx="0">
              <a:schemeClr val="accent1"/>
            </a:fillRef>
            <a:effectRef idx="1">
              <a:schemeClr val="accent1"/>
            </a:effectRef>
            <a:fontRef idx="minor">
              <a:schemeClr val="tx1"/>
            </a:fontRef>
          </p:style>
        </p:cxnSp>
      </p:grpSp>
      <p:pic>
        <p:nvPicPr>
          <p:cNvPr id="13" name="Picture 12"/>
          <p:cNvPicPr>
            <a:picLocks noChangeAspect="1"/>
          </p:cNvPicPr>
          <p:nvPr/>
        </p:nvPicPr>
        <p:blipFill>
          <a:blip r:embed="rId6"/>
          <a:stretch>
            <a:fillRect/>
          </a:stretch>
        </p:blipFill>
        <p:spPr>
          <a:xfrm>
            <a:off x="5393986" y="2975004"/>
            <a:ext cx="3053372" cy="2008208"/>
          </a:xfrm>
          <a:prstGeom prst="rect">
            <a:avLst/>
          </a:prstGeom>
        </p:spPr>
      </p:pic>
      <p:sp>
        <p:nvSpPr>
          <p:cNvPr id="15" name="TextBox 14"/>
          <p:cNvSpPr txBox="1"/>
          <p:nvPr/>
        </p:nvSpPr>
        <p:spPr>
          <a:xfrm>
            <a:off x="6113040" y="4955729"/>
            <a:ext cx="2228633" cy="307777"/>
          </a:xfrm>
          <a:prstGeom prst="rect">
            <a:avLst/>
          </a:prstGeom>
          <a:noFill/>
        </p:spPr>
        <p:txBody>
          <a:bodyPr wrap="square" rtlCol="0">
            <a:spAutoFit/>
          </a:bodyPr>
          <a:lstStyle/>
          <a:p>
            <a:r>
              <a:rPr lang="en-US" sz="1400" dirty="0" smtClean="0">
                <a:latin typeface="+mj-lt"/>
                <a:cs typeface="Avenir Medium"/>
              </a:rPr>
              <a:t>Generation Rate (cm</a:t>
            </a:r>
            <a:r>
              <a:rPr lang="en-US" sz="1400" baseline="30000" dirty="0" smtClean="0">
                <a:latin typeface="+mj-lt"/>
                <a:cs typeface="Avenir Medium"/>
              </a:rPr>
              <a:t>-3</a:t>
            </a:r>
            <a:r>
              <a:rPr lang="en-US" sz="1400" dirty="0" smtClean="0">
                <a:latin typeface="+mj-lt"/>
                <a:cs typeface="Avenir Medium"/>
              </a:rPr>
              <a:t>)</a:t>
            </a:r>
            <a:endParaRPr lang="en-US" sz="1400" dirty="0">
              <a:latin typeface="+mj-lt"/>
              <a:cs typeface="Avenir Medium"/>
            </a:endParaRPr>
          </a:p>
        </p:txBody>
      </p:sp>
      <p:sp>
        <p:nvSpPr>
          <p:cNvPr id="49" name="TextBox 48"/>
          <p:cNvSpPr txBox="1"/>
          <p:nvPr/>
        </p:nvSpPr>
        <p:spPr>
          <a:xfrm>
            <a:off x="4006330" y="3241340"/>
            <a:ext cx="1482407" cy="738664"/>
          </a:xfrm>
          <a:prstGeom prst="rect">
            <a:avLst/>
          </a:prstGeom>
          <a:noFill/>
        </p:spPr>
        <p:txBody>
          <a:bodyPr wrap="square" rtlCol="0">
            <a:spAutoFit/>
          </a:bodyPr>
          <a:lstStyle/>
          <a:p>
            <a:pPr algn="ctr"/>
            <a:r>
              <a:rPr lang="en-US" sz="1400" dirty="0" smtClean="0">
                <a:latin typeface="+mj-lt"/>
                <a:cs typeface="Avenir Medium"/>
              </a:rPr>
              <a:t>Approximate Growth Rate (nm/s)</a:t>
            </a:r>
            <a:endParaRPr lang="en-US" sz="1400" dirty="0">
              <a:latin typeface="+mj-lt"/>
              <a:cs typeface="Avenir Medium"/>
            </a:endParaRPr>
          </a:p>
        </p:txBody>
      </p:sp>
      <p:sp>
        <p:nvSpPr>
          <p:cNvPr id="21" name="TextBox 20"/>
          <p:cNvSpPr txBox="1"/>
          <p:nvPr/>
        </p:nvSpPr>
        <p:spPr>
          <a:xfrm>
            <a:off x="8330911" y="4673218"/>
            <a:ext cx="760347" cy="553998"/>
          </a:xfrm>
          <a:prstGeom prst="rect">
            <a:avLst/>
          </a:prstGeom>
          <a:noFill/>
        </p:spPr>
        <p:txBody>
          <a:bodyPr wrap="square" rtlCol="0">
            <a:spAutoFit/>
          </a:bodyPr>
          <a:lstStyle/>
          <a:p>
            <a:r>
              <a:rPr lang="en-US" sz="1500" dirty="0" smtClean="0">
                <a:latin typeface="+mj-lt"/>
                <a:cs typeface="Avenir Medium"/>
              </a:rPr>
              <a:t>X10</a:t>
            </a:r>
            <a:r>
              <a:rPr lang="en-US" sz="1500" baseline="30000" dirty="0" smtClean="0">
                <a:latin typeface="+mj-lt"/>
                <a:cs typeface="Avenir Medium"/>
              </a:rPr>
              <a:t>20</a:t>
            </a:r>
            <a:br>
              <a:rPr lang="en-US" sz="1500" baseline="30000" dirty="0" smtClean="0">
                <a:latin typeface="+mj-lt"/>
                <a:cs typeface="Avenir Medium"/>
              </a:rPr>
            </a:br>
            <a:endParaRPr lang="en-US" sz="1500" dirty="0">
              <a:latin typeface="+mj-lt"/>
              <a:cs typeface="Avenir Medium"/>
            </a:endParaRPr>
          </a:p>
        </p:txBody>
      </p:sp>
    </p:spTree>
    <p:extLst>
      <p:ext uri="{BB962C8B-B14F-4D97-AF65-F5344CB8AC3E}">
        <p14:creationId xmlns:p14="http://schemas.microsoft.com/office/powerpoint/2010/main" val="19880979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final_structure_for_algorithm_explaination.png"/>
          <p:cNvPicPr>
            <a:picLocks noChangeAspect="1"/>
          </p:cNvPicPr>
          <p:nvPr/>
        </p:nvPicPr>
        <p:blipFill rotWithShape="1">
          <a:blip r:embed="rId3">
            <a:extLst>
              <a:ext uri="{28A0092B-C50C-407E-A947-70E740481C1C}">
                <a14:useLocalDpi xmlns:a14="http://schemas.microsoft.com/office/drawing/2010/main" val="0"/>
              </a:ext>
            </a:extLst>
          </a:blip>
          <a:srcRect l="12068" t="8004" r="7903" b="8192"/>
          <a:stretch/>
        </p:blipFill>
        <p:spPr>
          <a:xfrm>
            <a:off x="7118034" y="4273427"/>
            <a:ext cx="1353429" cy="1417283"/>
          </a:xfrm>
          <a:prstGeom prst="rect">
            <a:avLst/>
          </a:prstGeom>
        </p:spPr>
      </p:pic>
      <p:pic>
        <p:nvPicPr>
          <p:cNvPr id="14" name="Picture 13" descr="mass_addition_probability_zoomed_for_algorithm_explaination.png"/>
          <p:cNvPicPr>
            <a:picLocks noChangeAspect="1"/>
          </p:cNvPicPr>
          <p:nvPr/>
        </p:nvPicPr>
        <p:blipFill rotWithShape="1">
          <a:blip r:embed="rId4">
            <a:extLst>
              <a:ext uri="{28A0092B-C50C-407E-A947-70E740481C1C}">
                <a14:useLocalDpi xmlns:a14="http://schemas.microsoft.com/office/drawing/2010/main" val="0"/>
              </a:ext>
            </a:extLst>
          </a:blip>
          <a:srcRect l="11161" t="11215" b="13101"/>
          <a:stretch/>
        </p:blipFill>
        <p:spPr>
          <a:xfrm>
            <a:off x="6796985" y="1799257"/>
            <a:ext cx="2262328" cy="1927345"/>
          </a:xfrm>
          <a:prstGeom prst="rect">
            <a:avLst/>
          </a:prstGeom>
        </p:spPr>
      </p:pic>
      <p:pic>
        <p:nvPicPr>
          <p:cNvPr id="5" name="Picture 4" descr="pabs_zoomed_for_algorithm_explaination.png"/>
          <p:cNvPicPr>
            <a:picLocks noChangeAspect="1"/>
          </p:cNvPicPr>
          <p:nvPr/>
        </p:nvPicPr>
        <p:blipFill rotWithShape="1">
          <a:blip r:embed="rId5">
            <a:extLst>
              <a:ext uri="{28A0092B-C50C-407E-A947-70E740481C1C}">
                <a14:useLocalDpi xmlns:a14="http://schemas.microsoft.com/office/drawing/2010/main" val="0"/>
              </a:ext>
            </a:extLst>
          </a:blip>
          <a:srcRect l="9468" t="13768" b="10640"/>
          <a:stretch/>
        </p:blipFill>
        <p:spPr>
          <a:xfrm>
            <a:off x="125793" y="1748656"/>
            <a:ext cx="2313722" cy="1931922"/>
          </a:xfrm>
          <a:prstGeom prst="rect">
            <a:avLst/>
          </a:prstGeom>
        </p:spPr>
      </p:pic>
      <p:sp>
        <p:nvSpPr>
          <p:cNvPr id="10" name="Title 9"/>
          <p:cNvSpPr>
            <a:spLocks noGrp="1"/>
          </p:cNvSpPr>
          <p:nvPr>
            <p:ph type="title"/>
          </p:nvPr>
        </p:nvSpPr>
        <p:spPr/>
        <p:txBody>
          <a:bodyPr>
            <a:normAutofit/>
          </a:bodyPr>
          <a:lstStyle/>
          <a:p>
            <a:r>
              <a:rPr lang="en-US" sz="3600" dirty="0" smtClean="0"/>
              <a:t>Computational Growth Algorithm</a:t>
            </a:r>
            <a:endParaRPr lang="en-US" sz="3600" dirty="0"/>
          </a:p>
        </p:txBody>
      </p:sp>
      <p:graphicFrame>
        <p:nvGraphicFramePr>
          <p:cNvPr id="7" name="Content Placeholder 6"/>
          <p:cNvGraphicFramePr>
            <a:graphicFrameLocks noGrp="1"/>
          </p:cNvGraphicFramePr>
          <p:nvPr>
            <p:ph idx="1"/>
            <p:extLst/>
          </p:nvPr>
        </p:nvGraphicFramePr>
        <p:xfrm>
          <a:off x="1073626" y="1901162"/>
          <a:ext cx="6862007" cy="378954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6" name="Slide Number Placeholder 5"/>
          <p:cNvSpPr>
            <a:spLocks noGrp="1"/>
          </p:cNvSpPr>
          <p:nvPr>
            <p:ph type="sldNum" sz="quarter" idx="12"/>
          </p:nvPr>
        </p:nvSpPr>
        <p:spPr/>
        <p:txBody>
          <a:bodyPr/>
          <a:lstStyle/>
          <a:p>
            <a:fld id="{6156159C-0A43-4D12-B4DE-8D0D3D2BDAAE}" type="slidenum">
              <a:rPr lang="en-US" smtClean="0"/>
              <a:pPr/>
              <a:t>6</a:t>
            </a:fld>
            <a:endParaRPr lang="en-US" dirty="0"/>
          </a:p>
        </p:txBody>
      </p:sp>
      <p:sp>
        <p:nvSpPr>
          <p:cNvPr id="2" name="TextBox 1"/>
          <p:cNvSpPr txBox="1"/>
          <p:nvPr/>
        </p:nvSpPr>
        <p:spPr>
          <a:xfrm>
            <a:off x="328710" y="3904095"/>
            <a:ext cx="1876017" cy="369332"/>
          </a:xfrm>
          <a:prstGeom prst="rect">
            <a:avLst/>
          </a:prstGeom>
          <a:noFill/>
        </p:spPr>
        <p:txBody>
          <a:bodyPr wrap="square" rtlCol="0">
            <a:spAutoFit/>
          </a:bodyPr>
          <a:lstStyle/>
          <a:p>
            <a:pPr algn="ctr"/>
            <a:r>
              <a:rPr lang="en-US" dirty="0" smtClean="0"/>
              <a:t>Structure (t)</a:t>
            </a:r>
            <a:endParaRPr lang="en-US" dirty="0"/>
          </a:p>
        </p:txBody>
      </p:sp>
      <p:sp>
        <p:nvSpPr>
          <p:cNvPr id="212" name="TextBox 211"/>
          <p:cNvSpPr txBox="1"/>
          <p:nvPr/>
        </p:nvSpPr>
        <p:spPr>
          <a:xfrm>
            <a:off x="207102" y="1370161"/>
            <a:ext cx="1876017" cy="369332"/>
          </a:xfrm>
          <a:prstGeom prst="rect">
            <a:avLst/>
          </a:prstGeom>
          <a:noFill/>
        </p:spPr>
        <p:txBody>
          <a:bodyPr wrap="square" rtlCol="0">
            <a:spAutoFit/>
          </a:bodyPr>
          <a:lstStyle/>
          <a:p>
            <a:pPr algn="ctr"/>
            <a:r>
              <a:rPr lang="en-US" dirty="0" smtClean="0"/>
              <a:t>Absorption (t)</a:t>
            </a:r>
            <a:endParaRPr lang="en-US" dirty="0"/>
          </a:p>
        </p:txBody>
      </p:sp>
      <p:sp>
        <p:nvSpPr>
          <p:cNvPr id="213" name="TextBox 212"/>
          <p:cNvSpPr txBox="1"/>
          <p:nvPr/>
        </p:nvSpPr>
        <p:spPr>
          <a:xfrm>
            <a:off x="6514352" y="1427371"/>
            <a:ext cx="2550791" cy="369332"/>
          </a:xfrm>
          <a:prstGeom prst="rect">
            <a:avLst/>
          </a:prstGeom>
          <a:noFill/>
        </p:spPr>
        <p:txBody>
          <a:bodyPr wrap="square" rtlCol="0">
            <a:spAutoFit/>
          </a:bodyPr>
          <a:lstStyle/>
          <a:p>
            <a:pPr algn="ctr"/>
            <a:r>
              <a:rPr lang="en-US" dirty="0" smtClean="0"/>
              <a:t>Probability of Addition (t)</a:t>
            </a:r>
            <a:endParaRPr lang="en-US" dirty="0"/>
          </a:p>
        </p:txBody>
      </p:sp>
      <p:sp>
        <p:nvSpPr>
          <p:cNvPr id="214" name="TextBox 213"/>
          <p:cNvSpPr txBox="1"/>
          <p:nvPr/>
        </p:nvSpPr>
        <p:spPr>
          <a:xfrm>
            <a:off x="6688667" y="3904095"/>
            <a:ext cx="2130777" cy="369332"/>
          </a:xfrm>
          <a:prstGeom prst="rect">
            <a:avLst/>
          </a:prstGeom>
          <a:noFill/>
        </p:spPr>
        <p:txBody>
          <a:bodyPr wrap="square" rtlCol="0">
            <a:spAutoFit/>
          </a:bodyPr>
          <a:lstStyle/>
          <a:p>
            <a:pPr algn="ctr"/>
            <a:r>
              <a:rPr lang="en-US" dirty="0" smtClean="0"/>
              <a:t>Structure </a:t>
            </a:r>
            <a:r>
              <a:rPr lang="en-US" dirty="0"/>
              <a:t>(</a:t>
            </a:r>
            <a:r>
              <a:rPr lang="en-US" dirty="0" smtClean="0"/>
              <a:t>t </a:t>
            </a:r>
            <a:r>
              <a:rPr lang="en-US" dirty="0"/>
              <a:t>+ </a:t>
            </a:r>
            <a:r>
              <a:rPr lang="en-US" dirty="0" smtClean="0"/>
              <a:t>∆t)</a:t>
            </a:r>
            <a:endParaRPr lang="en-US" dirty="0"/>
          </a:p>
        </p:txBody>
      </p:sp>
      <p:pic>
        <p:nvPicPr>
          <p:cNvPr id="8" name="Picture 7" descr="initial_structure_for_algorithm_explaination.png"/>
          <p:cNvPicPr>
            <a:picLocks noChangeAspect="1"/>
          </p:cNvPicPr>
          <p:nvPr/>
        </p:nvPicPr>
        <p:blipFill rotWithShape="1">
          <a:blip r:embed="rId11">
            <a:extLst>
              <a:ext uri="{28A0092B-C50C-407E-A947-70E740481C1C}">
                <a14:useLocalDpi xmlns:a14="http://schemas.microsoft.com/office/drawing/2010/main" val="0"/>
              </a:ext>
            </a:extLst>
          </a:blip>
          <a:srcRect l="12322" t="8369" r="8907" b="12849"/>
          <a:stretch/>
        </p:blipFill>
        <p:spPr>
          <a:xfrm>
            <a:off x="601523" y="4273427"/>
            <a:ext cx="1353429" cy="1353636"/>
          </a:xfrm>
          <a:prstGeom prst="rect">
            <a:avLst/>
          </a:prstGeom>
        </p:spPr>
      </p:pic>
      <p:sp>
        <p:nvSpPr>
          <p:cNvPr id="16" name="TextBox 15"/>
          <p:cNvSpPr txBox="1"/>
          <p:nvPr/>
        </p:nvSpPr>
        <p:spPr>
          <a:xfrm>
            <a:off x="1954952" y="1379324"/>
            <a:ext cx="484563" cy="369332"/>
          </a:xfrm>
          <a:prstGeom prst="rect">
            <a:avLst/>
          </a:prstGeom>
          <a:noFill/>
        </p:spPr>
        <p:txBody>
          <a:bodyPr wrap="square" rtlCol="0">
            <a:spAutoFit/>
          </a:bodyPr>
          <a:lstStyle/>
          <a:p>
            <a:endParaRPr lang="en-US" dirty="0">
              <a:latin typeface="Avenir Medium"/>
              <a:cs typeface="Avenir Medium"/>
            </a:endParaRPr>
          </a:p>
        </p:txBody>
      </p:sp>
      <p:sp>
        <p:nvSpPr>
          <p:cNvPr id="4" name="TextBox 3"/>
          <p:cNvSpPr txBox="1"/>
          <p:nvPr/>
        </p:nvSpPr>
        <p:spPr>
          <a:xfrm>
            <a:off x="1792808" y="1454784"/>
            <a:ext cx="923027" cy="307777"/>
          </a:xfrm>
          <a:prstGeom prst="rect">
            <a:avLst/>
          </a:prstGeom>
          <a:noFill/>
        </p:spPr>
        <p:txBody>
          <a:bodyPr wrap="square" rtlCol="0">
            <a:spAutoFit/>
          </a:bodyPr>
          <a:lstStyle/>
          <a:p>
            <a:r>
              <a:rPr lang="en-US" sz="1400" dirty="0" smtClean="0">
                <a:latin typeface="+mj-lt"/>
                <a:cs typeface="Avenir Medium"/>
              </a:rPr>
              <a:t>mw/cm</a:t>
            </a:r>
            <a:r>
              <a:rPr lang="en-US" sz="1400" baseline="30000" dirty="0" smtClean="0">
                <a:latin typeface="+mj-lt"/>
                <a:cs typeface="Avenir Medium"/>
              </a:rPr>
              <a:t>2</a:t>
            </a:r>
            <a:endParaRPr lang="en-US" sz="1400" dirty="0">
              <a:latin typeface="+mj-lt"/>
              <a:cs typeface="Avenir Medium"/>
            </a:endParaRPr>
          </a:p>
        </p:txBody>
      </p:sp>
    </p:spTree>
    <p:extLst>
      <p:ext uri="{BB962C8B-B14F-4D97-AF65-F5344CB8AC3E}">
        <p14:creationId xmlns:p14="http://schemas.microsoft.com/office/powerpoint/2010/main" val="1506939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Batch Simulations</a:t>
            </a:r>
            <a:endParaRPr lang="en-US" dirty="0"/>
          </a:p>
        </p:txBody>
      </p:sp>
      <p:sp>
        <p:nvSpPr>
          <p:cNvPr id="3" name="Content Placeholder 2"/>
          <p:cNvSpPr>
            <a:spLocks noGrp="1"/>
          </p:cNvSpPr>
          <p:nvPr>
            <p:ph idx="1"/>
          </p:nvPr>
        </p:nvSpPr>
        <p:spPr>
          <a:xfrm>
            <a:off x="279447" y="1768329"/>
            <a:ext cx="4401296" cy="4762740"/>
          </a:xfrm>
        </p:spPr>
        <p:txBody>
          <a:bodyPr>
            <a:normAutofit fontScale="77500" lnSpcReduction="20000"/>
          </a:bodyPr>
          <a:lstStyle/>
          <a:p>
            <a:pPr marL="0" indent="0">
              <a:buNone/>
            </a:pPr>
            <a:r>
              <a:rPr lang="en-US" sz="2400" i="1" dirty="0" smtClean="0"/>
              <a:t>Computer Science Tip:</a:t>
            </a:r>
          </a:p>
          <a:p>
            <a:pPr marL="0" indent="0">
              <a:buNone/>
            </a:pPr>
            <a:r>
              <a:rPr lang="en-US" sz="2400" i="1" dirty="0" smtClean="0"/>
              <a:t>“If you find yourself doing a repetitive task on a computer, there’s probably a better way”</a:t>
            </a:r>
          </a:p>
          <a:p>
            <a:pPr marL="0" indent="0">
              <a:buNone/>
            </a:pPr>
            <a:r>
              <a:rPr lang="en-US" sz="2400" dirty="0" smtClean="0"/>
              <a:t>				</a:t>
            </a:r>
          </a:p>
          <a:p>
            <a:pPr marL="0" indent="0">
              <a:buNone/>
            </a:pPr>
            <a:r>
              <a:rPr lang="en-US" sz="2400" dirty="0" smtClean="0"/>
              <a:t>-&gt;Batch Simulations</a:t>
            </a:r>
          </a:p>
          <a:p>
            <a:pPr marL="0" indent="0">
              <a:buNone/>
            </a:pPr>
            <a:endParaRPr lang="en-US" sz="2400" dirty="0"/>
          </a:p>
          <a:p>
            <a:pPr marL="0" indent="0">
              <a:buNone/>
            </a:pPr>
            <a:r>
              <a:rPr lang="en-US" sz="2400" dirty="0" smtClean="0"/>
              <a:t>Inputs:</a:t>
            </a:r>
          </a:p>
          <a:p>
            <a:pPr marL="0" indent="0">
              <a:buNone/>
            </a:pPr>
            <a:r>
              <a:rPr lang="en-US" sz="2400" dirty="0"/>
              <a:t>	</a:t>
            </a:r>
            <a:r>
              <a:rPr lang="en-US" sz="2400" dirty="0" smtClean="0"/>
              <a:t>-Mesh Size</a:t>
            </a:r>
          </a:p>
          <a:p>
            <a:pPr marL="0" indent="0">
              <a:buNone/>
            </a:pPr>
            <a:r>
              <a:rPr lang="en-US" sz="2400" dirty="0"/>
              <a:t>	</a:t>
            </a:r>
            <a:r>
              <a:rPr lang="en-US" sz="2400" dirty="0" smtClean="0"/>
              <a:t>-Simulation Geometry</a:t>
            </a:r>
          </a:p>
          <a:p>
            <a:pPr marL="0" indent="0">
              <a:buNone/>
            </a:pPr>
            <a:r>
              <a:rPr lang="en-US" sz="2400" dirty="0"/>
              <a:t>	</a:t>
            </a:r>
            <a:r>
              <a:rPr lang="en-US" sz="2400" dirty="0" smtClean="0"/>
              <a:t>-1-2 Sources:</a:t>
            </a:r>
          </a:p>
          <a:p>
            <a:pPr marL="0" indent="0">
              <a:buNone/>
            </a:pPr>
            <a:r>
              <a:rPr lang="en-US" sz="2400" dirty="0"/>
              <a:t>	</a:t>
            </a:r>
            <a:r>
              <a:rPr lang="en-US" sz="2400" dirty="0" smtClean="0"/>
              <a:t>	Optical Intensity</a:t>
            </a:r>
          </a:p>
          <a:p>
            <a:pPr marL="0" indent="0">
              <a:buNone/>
            </a:pPr>
            <a:r>
              <a:rPr lang="en-US" sz="2400" dirty="0"/>
              <a:t>	</a:t>
            </a:r>
            <a:r>
              <a:rPr lang="en-US" sz="2400" dirty="0" smtClean="0"/>
              <a:t>	Wavelength</a:t>
            </a:r>
          </a:p>
          <a:p>
            <a:pPr marL="0" indent="0">
              <a:buNone/>
            </a:pPr>
            <a:r>
              <a:rPr lang="en-US" sz="2400" dirty="0"/>
              <a:t>	</a:t>
            </a:r>
            <a:r>
              <a:rPr lang="en-US" sz="2400" dirty="0" smtClean="0"/>
              <a:t>	Polarization</a:t>
            </a:r>
          </a:p>
          <a:p>
            <a:pPr marL="0" indent="0">
              <a:buNone/>
            </a:pPr>
            <a:r>
              <a:rPr lang="en-US" sz="2400" dirty="0"/>
              <a:t>	</a:t>
            </a:r>
            <a:r>
              <a:rPr lang="en-US" sz="2400" dirty="0" smtClean="0"/>
              <a:t>-Etching (more discussion later)</a:t>
            </a:r>
          </a:p>
          <a:p>
            <a:pPr marL="0" indent="0">
              <a:buNone/>
            </a:pPr>
            <a:r>
              <a:rPr lang="en-US" sz="2400" dirty="0"/>
              <a:t>	</a:t>
            </a:r>
            <a:endParaRPr lang="en-US" sz="2400" dirty="0" smtClean="0"/>
          </a:p>
          <a:p>
            <a:pPr marL="0" indent="0">
              <a:buNone/>
            </a:pPr>
            <a:endParaRPr lang="en-US" sz="2400" dirty="0"/>
          </a:p>
        </p:txBody>
      </p:sp>
      <p:pic>
        <p:nvPicPr>
          <p:cNvPr id="4" name="Picture 3" descr="Setup Window.tiff"/>
          <p:cNvPicPr>
            <a:picLocks noChangeAspect="1"/>
          </p:cNvPicPr>
          <p:nvPr/>
        </p:nvPicPr>
        <p:blipFill rotWithShape="1">
          <a:blip r:embed="rId2">
            <a:extLst>
              <a:ext uri="{28A0092B-C50C-407E-A947-70E740481C1C}">
                <a14:useLocalDpi xmlns:a14="http://schemas.microsoft.com/office/drawing/2010/main" val="0"/>
              </a:ext>
            </a:extLst>
          </a:blip>
          <a:srcRect t="1" b="50115"/>
          <a:stretch/>
        </p:blipFill>
        <p:spPr>
          <a:xfrm>
            <a:off x="4680742" y="2203067"/>
            <a:ext cx="2231629" cy="3701797"/>
          </a:xfrm>
          <a:prstGeom prst="rect">
            <a:avLst/>
          </a:prstGeom>
          <a:ln>
            <a:solidFill>
              <a:schemeClr val="tx1"/>
            </a:solidFill>
          </a:ln>
        </p:spPr>
      </p:pic>
      <p:pic>
        <p:nvPicPr>
          <p:cNvPr id="5" name="Picture 4" descr="Setup Window.tiff"/>
          <p:cNvPicPr>
            <a:picLocks noChangeAspect="1"/>
          </p:cNvPicPr>
          <p:nvPr/>
        </p:nvPicPr>
        <p:blipFill rotWithShape="1">
          <a:blip r:embed="rId2">
            <a:extLst>
              <a:ext uri="{28A0092B-C50C-407E-A947-70E740481C1C}">
                <a14:useLocalDpi xmlns:a14="http://schemas.microsoft.com/office/drawing/2010/main" val="0"/>
              </a:ext>
            </a:extLst>
          </a:blip>
          <a:srcRect t="50115"/>
          <a:stretch/>
        </p:blipFill>
        <p:spPr>
          <a:xfrm>
            <a:off x="6912371" y="2203067"/>
            <a:ext cx="2231629" cy="3701797"/>
          </a:xfrm>
          <a:prstGeom prst="rect">
            <a:avLst/>
          </a:prstGeom>
          <a:ln>
            <a:solidFill>
              <a:schemeClr val="tx1"/>
            </a:solidFill>
          </a:ln>
        </p:spPr>
      </p:pic>
      <p:sp>
        <p:nvSpPr>
          <p:cNvPr id="6" name="TextBox 5"/>
          <p:cNvSpPr txBox="1"/>
          <p:nvPr/>
        </p:nvSpPr>
        <p:spPr>
          <a:xfrm>
            <a:off x="5639871" y="1564858"/>
            <a:ext cx="2434368" cy="646331"/>
          </a:xfrm>
          <a:prstGeom prst="rect">
            <a:avLst/>
          </a:prstGeom>
          <a:noFill/>
        </p:spPr>
        <p:txBody>
          <a:bodyPr wrap="square" rtlCol="0">
            <a:spAutoFit/>
          </a:bodyPr>
          <a:lstStyle/>
          <a:p>
            <a:pPr algn="ctr"/>
            <a:r>
              <a:rPr lang="en-US" u="sng" dirty="0" smtClean="0">
                <a:latin typeface="Avenir Medium"/>
                <a:cs typeface="Avenir Medium"/>
              </a:rPr>
              <a:t>Crude Front End For Batch Simulations</a:t>
            </a:r>
            <a:endParaRPr lang="en-US" u="sng" dirty="0">
              <a:latin typeface="Avenir Medium"/>
              <a:cs typeface="Avenir Medium"/>
            </a:endParaRPr>
          </a:p>
        </p:txBody>
      </p:sp>
      <p:sp>
        <p:nvSpPr>
          <p:cNvPr id="7" name="Slide Number Placeholder 6"/>
          <p:cNvSpPr>
            <a:spLocks noGrp="1"/>
          </p:cNvSpPr>
          <p:nvPr>
            <p:ph type="sldNum" sz="quarter" idx="12"/>
          </p:nvPr>
        </p:nvSpPr>
        <p:spPr/>
        <p:txBody>
          <a:bodyPr/>
          <a:lstStyle/>
          <a:p>
            <a:fld id="{2ACFF938-2D9B-6843-BC40-356EF3A778DD}" type="slidenum">
              <a:rPr lang="en-US" smtClean="0"/>
              <a:t>7</a:t>
            </a:fld>
            <a:endParaRPr lang="en-US"/>
          </a:p>
        </p:txBody>
      </p:sp>
    </p:spTree>
    <p:extLst>
      <p:ext uri="{BB962C8B-B14F-4D97-AF65-F5344CB8AC3E}">
        <p14:creationId xmlns:p14="http://schemas.microsoft.com/office/powerpoint/2010/main" val="18880146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Batch Simulation Workflow</a:t>
            </a:r>
            <a:endParaRPr lang="en-US" dirty="0"/>
          </a:p>
        </p:txBody>
      </p:sp>
      <p:sp>
        <p:nvSpPr>
          <p:cNvPr id="4" name="TextBox 3"/>
          <p:cNvSpPr txBox="1"/>
          <p:nvPr/>
        </p:nvSpPr>
        <p:spPr>
          <a:xfrm>
            <a:off x="3942588" y="1365873"/>
            <a:ext cx="1668587" cy="369332"/>
          </a:xfrm>
          <a:prstGeom prst="rect">
            <a:avLst/>
          </a:prstGeom>
          <a:noFill/>
        </p:spPr>
        <p:txBody>
          <a:bodyPr wrap="square" rtlCol="0">
            <a:spAutoFit/>
          </a:bodyPr>
          <a:lstStyle/>
          <a:p>
            <a:pPr algn="ctr"/>
            <a:r>
              <a:rPr lang="en-US" dirty="0" err="1" smtClean="0">
                <a:latin typeface="Avenir Medium"/>
                <a:cs typeface="Avenir Medium"/>
              </a:rPr>
              <a:t>Setup.m</a:t>
            </a:r>
            <a:endParaRPr lang="en-US" dirty="0">
              <a:latin typeface="Avenir Medium"/>
              <a:cs typeface="Avenir Medium"/>
            </a:endParaRPr>
          </a:p>
        </p:txBody>
      </p:sp>
      <p:sp>
        <p:nvSpPr>
          <p:cNvPr id="7" name="Rectangle 6"/>
          <p:cNvSpPr/>
          <p:nvPr/>
        </p:nvSpPr>
        <p:spPr>
          <a:xfrm>
            <a:off x="339072" y="2888546"/>
            <a:ext cx="8520681" cy="2024874"/>
          </a:xfrm>
          <a:prstGeom prst="rect">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339072" y="2580769"/>
            <a:ext cx="1993995" cy="307777"/>
          </a:xfrm>
          <a:prstGeom prst="rect">
            <a:avLst/>
          </a:prstGeom>
          <a:noFill/>
        </p:spPr>
        <p:txBody>
          <a:bodyPr wrap="square" rtlCol="0">
            <a:spAutoFit/>
          </a:bodyPr>
          <a:lstStyle/>
          <a:p>
            <a:r>
              <a:rPr lang="en-US" sz="1400" dirty="0" smtClean="0">
                <a:latin typeface="Avenir Medium"/>
                <a:cs typeface="Avenir Medium"/>
              </a:rPr>
              <a:t>Batch Directory</a:t>
            </a:r>
            <a:endParaRPr lang="en-US" sz="1400" dirty="0">
              <a:latin typeface="Avenir Medium"/>
              <a:cs typeface="Avenir Medium"/>
            </a:endParaRPr>
          </a:p>
        </p:txBody>
      </p:sp>
      <p:grpSp>
        <p:nvGrpSpPr>
          <p:cNvPr id="22" name="Group 21"/>
          <p:cNvGrpSpPr/>
          <p:nvPr/>
        </p:nvGrpSpPr>
        <p:grpSpPr>
          <a:xfrm>
            <a:off x="3824457" y="2912854"/>
            <a:ext cx="1594754" cy="1824608"/>
            <a:chOff x="3942588" y="2890434"/>
            <a:chExt cx="1077937" cy="1588447"/>
          </a:xfrm>
        </p:grpSpPr>
        <p:sp>
          <p:nvSpPr>
            <p:cNvPr id="8" name="Rectangle 7"/>
            <p:cNvSpPr/>
            <p:nvPr/>
          </p:nvSpPr>
          <p:spPr>
            <a:xfrm>
              <a:off x="3942589" y="3142054"/>
              <a:ext cx="1077936" cy="1336827"/>
            </a:xfrm>
            <a:prstGeom prst="rect">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3942588" y="2890434"/>
              <a:ext cx="489065" cy="267941"/>
            </a:xfrm>
            <a:prstGeom prst="rect">
              <a:avLst/>
            </a:prstGeom>
            <a:noFill/>
          </p:spPr>
          <p:txBody>
            <a:bodyPr wrap="square" rtlCol="0">
              <a:spAutoFit/>
            </a:bodyPr>
            <a:lstStyle/>
            <a:p>
              <a:r>
                <a:rPr lang="en-US" sz="1400" dirty="0" err="1" smtClean="0">
                  <a:latin typeface="Avenir Medium"/>
                  <a:cs typeface="Avenir Medium"/>
                </a:rPr>
                <a:t>Sim</a:t>
              </a:r>
              <a:r>
                <a:rPr lang="en-US" sz="1400" dirty="0" smtClean="0">
                  <a:latin typeface="Avenir Medium"/>
                  <a:cs typeface="Avenir Medium"/>
                </a:rPr>
                <a:t> 1</a:t>
              </a:r>
              <a:endParaRPr lang="en-US" sz="1400" dirty="0">
                <a:latin typeface="Avenir Medium"/>
                <a:cs typeface="Avenir Medium"/>
              </a:endParaRPr>
            </a:p>
          </p:txBody>
        </p:sp>
      </p:grpSp>
      <p:grpSp>
        <p:nvGrpSpPr>
          <p:cNvPr id="21" name="Group 20"/>
          <p:cNvGrpSpPr/>
          <p:nvPr/>
        </p:nvGrpSpPr>
        <p:grpSpPr>
          <a:xfrm>
            <a:off x="5596394" y="2929264"/>
            <a:ext cx="1077937" cy="1808191"/>
            <a:chOff x="5242019" y="2879588"/>
            <a:chExt cx="1077937" cy="1593963"/>
          </a:xfrm>
        </p:grpSpPr>
        <p:sp>
          <p:nvSpPr>
            <p:cNvPr id="10" name="Rectangle 9"/>
            <p:cNvSpPr/>
            <p:nvPr/>
          </p:nvSpPr>
          <p:spPr>
            <a:xfrm>
              <a:off x="5242020" y="3142053"/>
              <a:ext cx="1077936" cy="1331498"/>
            </a:xfrm>
            <a:prstGeom prst="rect">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5242019" y="2879588"/>
              <a:ext cx="694027" cy="307777"/>
            </a:xfrm>
            <a:prstGeom prst="rect">
              <a:avLst/>
            </a:prstGeom>
            <a:noFill/>
          </p:spPr>
          <p:txBody>
            <a:bodyPr wrap="square" rtlCol="0">
              <a:spAutoFit/>
            </a:bodyPr>
            <a:lstStyle/>
            <a:p>
              <a:r>
                <a:rPr lang="en-US" sz="1400" dirty="0" err="1" smtClean="0">
                  <a:latin typeface="Avenir Medium"/>
                  <a:cs typeface="Avenir Medium"/>
                </a:rPr>
                <a:t>Sim</a:t>
              </a:r>
              <a:r>
                <a:rPr lang="en-US" sz="1400" dirty="0" smtClean="0">
                  <a:latin typeface="Avenir Medium"/>
                  <a:cs typeface="Avenir Medium"/>
                </a:rPr>
                <a:t> 2</a:t>
              </a:r>
              <a:endParaRPr lang="en-US" sz="1400" dirty="0">
                <a:latin typeface="Avenir Medium"/>
                <a:cs typeface="Avenir Medium"/>
              </a:endParaRPr>
            </a:p>
          </p:txBody>
        </p:sp>
      </p:grpSp>
      <p:grpSp>
        <p:nvGrpSpPr>
          <p:cNvPr id="20" name="Group 19"/>
          <p:cNvGrpSpPr/>
          <p:nvPr/>
        </p:nvGrpSpPr>
        <p:grpSpPr>
          <a:xfrm>
            <a:off x="7575068" y="2899028"/>
            <a:ext cx="1077937" cy="1823307"/>
            <a:chOff x="6541448" y="2866348"/>
            <a:chExt cx="1077937" cy="1612533"/>
          </a:xfrm>
        </p:grpSpPr>
        <p:sp>
          <p:nvSpPr>
            <p:cNvPr id="11" name="Rectangle 10"/>
            <p:cNvSpPr/>
            <p:nvPr/>
          </p:nvSpPr>
          <p:spPr>
            <a:xfrm>
              <a:off x="6541449" y="3142052"/>
              <a:ext cx="1077936" cy="1336829"/>
            </a:xfrm>
            <a:prstGeom prst="rect">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6541448" y="2866348"/>
              <a:ext cx="738330" cy="307777"/>
            </a:xfrm>
            <a:prstGeom prst="rect">
              <a:avLst/>
            </a:prstGeom>
            <a:noFill/>
          </p:spPr>
          <p:txBody>
            <a:bodyPr wrap="square" rtlCol="0">
              <a:spAutoFit/>
            </a:bodyPr>
            <a:lstStyle/>
            <a:p>
              <a:r>
                <a:rPr lang="en-US" sz="1400" dirty="0" err="1" smtClean="0">
                  <a:latin typeface="Avenir Medium"/>
                  <a:cs typeface="Avenir Medium"/>
                </a:rPr>
                <a:t>Sim</a:t>
              </a:r>
              <a:r>
                <a:rPr lang="en-US" sz="1400" dirty="0" smtClean="0">
                  <a:latin typeface="Avenir Medium"/>
                  <a:cs typeface="Avenir Medium"/>
                </a:rPr>
                <a:t> n</a:t>
              </a:r>
              <a:endParaRPr lang="en-US" sz="1400" dirty="0">
                <a:latin typeface="Avenir Medium"/>
                <a:cs typeface="Avenir Medium"/>
              </a:endParaRPr>
            </a:p>
          </p:txBody>
        </p:sp>
      </p:grpSp>
      <p:sp>
        <p:nvSpPr>
          <p:cNvPr id="23" name="TextBox 22"/>
          <p:cNvSpPr txBox="1"/>
          <p:nvPr/>
        </p:nvSpPr>
        <p:spPr>
          <a:xfrm>
            <a:off x="217415" y="1387836"/>
            <a:ext cx="1878841" cy="646331"/>
          </a:xfrm>
          <a:prstGeom prst="rect">
            <a:avLst/>
          </a:prstGeom>
          <a:noFill/>
        </p:spPr>
        <p:txBody>
          <a:bodyPr wrap="square" rtlCol="0">
            <a:spAutoFit/>
          </a:bodyPr>
          <a:lstStyle/>
          <a:p>
            <a:pPr algn="ctr"/>
            <a:r>
              <a:rPr lang="en-US" dirty="0">
                <a:latin typeface="Avenir Medium"/>
                <a:cs typeface="Avenir Medium"/>
              </a:rPr>
              <a:t>P</a:t>
            </a:r>
            <a:r>
              <a:rPr lang="en-US" dirty="0" smtClean="0">
                <a:latin typeface="Avenir Medium"/>
                <a:cs typeface="Avenir Medium"/>
              </a:rPr>
              <a:t>arameters</a:t>
            </a:r>
          </a:p>
          <a:p>
            <a:pPr algn="ctr"/>
            <a:r>
              <a:rPr lang="en-US" dirty="0" smtClean="0">
                <a:latin typeface="Avenir Medium"/>
                <a:cs typeface="Avenir Medium"/>
              </a:rPr>
              <a:t>From User</a:t>
            </a:r>
            <a:endParaRPr lang="en-US" dirty="0">
              <a:latin typeface="Avenir Medium"/>
              <a:cs typeface="Avenir Medium"/>
            </a:endParaRPr>
          </a:p>
        </p:txBody>
      </p:sp>
      <p:sp>
        <p:nvSpPr>
          <p:cNvPr id="25" name="Down Arrow 24"/>
          <p:cNvSpPr/>
          <p:nvPr/>
        </p:nvSpPr>
        <p:spPr>
          <a:xfrm>
            <a:off x="4548005" y="1816495"/>
            <a:ext cx="354392" cy="75318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6674331" y="3626306"/>
            <a:ext cx="900738" cy="369332"/>
          </a:xfrm>
          <a:prstGeom prst="rect">
            <a:avLst/>
          </a:prstGeom>
          <a:noFill/>
        </p:spPr>
        <p:txBody>
          <a:bodyPr wrap="square" rtlCol="0">
            <a:spAutoFit/>
          </a:bodyPr>
          <a:lstStyle/>
          <a:p>
            <a:r>
              <a:rPr lang="en-US" dirty="0" smtClean="0">
                <a:latin typeface="Avenir Medium"/>
                <a:cs typeface="Avenir Medium"/>
              </a:rPr>
              <a:t>………</a:t>
            </a:r>
            <a:endParaRPr lang="en-US" dirty="0">
              <a:latin typeface="Avenir Medium"/>
              <a:cs typeface="Avenir Medium"/>
            </a:endParaRPr>
          </a:p>
        </p:txBody>
      </p:sp>
      <p:sp>
        <p:nvSpPr>
          <p:cNvPr id="27" name="Right Arrow 26"/>
          <p:cNvSpPr/>
          <p:nvPr/>
        </p:nvSpPr>
        <p:spPr>
          <a:xfrm>
            <a:off x="2333067" y="1491592"/>
            <a:ext cx="1609521" cy="24361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1048405" y="2988438"/>
            <a:ext cx="2569328" cy="1477328"/>
          </a:xfrm>
          <a:prstGeom prst="rect">
            <a:avLst/>
          </a:prstGeom>
          <a:noFill/>
        </p:spPr>
        <p:txBody>
          <a:bodyPr wrap="square" rtlCol="0">
            <a:spAutoFit/>
          </a:bodyPr>
          <a:lstStyle/>
          <a:p>
            <a:r>
              <a:rPr lang="en-US" dirty="0" err="1" smtClean="0">
                <a:latin typeface="Avenir Medium"/>
                <a:cs typeface="Avenir Medium"/>
              </a:rPr>
              <a:t>setupParameters.mat</a:t>
            </a:r>
            <a:endParaRPr lang="en-US" dirty="0" smtClean="0">
              <a:latin typeface="Avenir Medium"/>
              <a:cs typeface="Avenir Medium"/>
            </a:endParaRPr>
          </a:p>
          <a:p>
            <a:endParaRPr lang="en-US" dirty="0" smtClean="0">
              <a:latin typeface="Avenir Medium"/>
              <a:cs typeface="Avenir Medium"/>
            </a:endParaRPr>
          </a:p>
          <a:p>
            <a:r>
              <a:rPr lang="en-US" dirty="0" err="1" smtClean="0">
                <a:latin typeface="Avenir Medium"/>
                <a:cs typeface="Avenir Medium"/>
              </a:rPr>
              <a:t>run.m</a:t>
            </a:r>
            <a:endParaRPr lang="en-US" dirty="0" smtClean="0">
              <a:latin typeface="Avenir Medium"/>
              <a:cs typeface="Avenir Medium"/>
            </a:endParaRPr>
          </a:p>
          <a:p>
            <a:endParaRPr lang="en-US" dirty="0" smtClean="0">
              <a:latin typeface="Avenir Medium"/>
              <a:cs typeface="Avenir Medium"/>
            </a:endParaRPr>
          </a:p>
          <a:p>
            <a:r>
              <a:rPr lang="en-US" dirty="0" err="1" smtClean="0">
                <a:latin typeface="Avenir Medium"/>
                <a:cs typeface="Avenir Medium"/>
              </a:rPr>
              <a:t>analysis.m</a:t>
            </a:r>
            <a:endParaRPr lang="en-US" dirty="0" smtClean="0">
              <a:latin typeface="Avenir Medium"/>
              <a:cs typeface="Avenir Medium"/>
            </a:endParaRPr>
          </a:p>
        </p:txBody>
      </p:sp>
      <p:grpSp>
        <p:nvGrpSpPr>
          <p:cNvPr id="35" name="Group 34"/>
          <p:cNvGrpSpPr/>
          <p:nvPr/>
        </p:nvGrpSpPr>
        <p:grpSpPr>
          <a:xfrm>
            <a:off x="1018873" y="5471005"/>
            <a:ext cx="1265157" cy="1162647"/>
            <a:chOff x="1048405" y="5175645"/>
            <a:chExt cx="1265157" cy="1162647"/>
          </a:xfrm>
        </p:grpSpPr>
        <p:sp>
          <p:nvSpPr>
            <p:cNvPr id="33" name="Rectangle 32"/>
            <p:cNvSpPr/>
            <p:nvPr/>
          </p:nvSpPr>
          <p:spPr>
            <a:xfrm>
              <a:off x="1048405" y="5175645"/>
              <a:ext cx="1265157" cy="1162647"/>
            </a:xfrm>
            <a:prstGeom prst="rect">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33"/>
            <p:cNvSpPr txBox="1"/>
            <p:nvPr/>
          </p:nvSpPr>
          <p:spPr>
            <a:xfrm>
              <a:off x="1206647" y="5554108"/>
              <a:ext cx="919141" cy="307777"/>
            </a:xfrm>
            <a:prstGeom prst="rect">
              <a:avLst/>
            </a:prstGeom>
            <a:noFill/>
          </p:spPr>
          <p:txBody>
            <a:bodyPr wrap="square" rtlCol="0">
              <a:spAutoFit/>
            </a:bodyPr>
            <a:lstStyle/>
            <a:p>
              <a:pPr algn="ctr"/>
              <a:r>
                <a:rPr lang="en-US" sz="1400" dirty="0" smtClean="0">
                  <a:latin typeface="Avenir Medium"/>
                  <a:cs typeface="Avenir Medium"/>
                </a:rPr>
                <a:t>Figures</a:t>
              </a:r>
              <a:endParaRPr lang="en-US" sz="1400" dirty="0">
                <a:latin typeface="Avenir Medium"/>
                <a:cs typeface="Avenir Medium"/>
              </a:endParaRPr>
            </a:p>
          </p:txBody>
        </p:sp>
      </p:grpSp>
      <p:grpSp>
        <p:nvGrpSpPr>
          <p:cNvPr id="36" name="Group 35"/>
          <p:cNvGrpSpPr/>
          <p:nvPr/>
        </p:nvGrpSpPr>
        <p:grpSpPr>
          <a:xfrm>
            <a:off x="2643160" y="5471005"/>
            <a:ext cx="1265157" cy="1162647"/>
            <a:chOff x="1048405" y="5175645"/>
            <a:chExt cx="1265157" cy="1162647"/>
          </a:xfrm>
        </p:grpSpPr>
        <p:sp>
          <p:nvSpPr>
            <p:cNvPr id="37" name="Rectangle 36"/>
            <p:cNvSpPr/>
            <p:nvPr/>
          </p:nvSpPr>
          <p:spPr>
            <a:xfrm>
              <a:off x="1048405" y="5175645"/>
              <a:ext cx="1265157" cy="1162647"/>
            </a:xfrm>
            <a:prstGeom prst="rect">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TextBox 37"/>
            <p:cNvSpPr txBox="1"/>
            <p:nvPr/>
          </p:nvSpPr>
          <p:spPr>
            <a:xfrm>
              <a:off x="1206647" y="5554108"/>
              <a:ext cx="919141" cy="307777"/>
            </a:xfrm>
            <a:prstGeom prst="rect">
              <a:avLst/>
            </a:prstGeom>
            <a:noFill/>
          </p:spPr>
          <p:txBody>
            <a:bodyPr wrap="square" rtlCol="0">
              <a:spAutoFit/>
            </a:bodyPr>
            <a:lstStyle/>
            <a:p>
              <a:pPr algn="ctr"/>
              <a:r>
                <a:rPr lang="en-US" sz="1400" dirty="0" smtClean="0">
                  <a:latin typeface="Avenir Medium"/>
                  <a:cs typeface="Avenir Medium"/>
                </a:rPr>
                <a:t>Images</a:t>
              </a:r>
              <a:endParaRPr lang="en-US" sz="1400" dirty="0">
                <a:latin typeface="Avenir Medium"/>
                <a:cs typeface="Avenir Medium"/>
              </a:endParaRPr>
            </a:p>
          </p:txBody>
        </p:sp>
      </p:grpSp>
      <p:sp>
        <p:nvSpPr>
          <p:cNvPr id="39" name="TextBox 38"/>
          <p:cNvSpPr txBox="1"/>
          <p:nvPr/>
        </p:nvSpPr>
        <p:spPr>
          <a:xfrm>
            <a:off x="4163894" y="5821182"/>
            <a:ext cx="1225787" cy="307777"/>
          </a:xfrm>
          <a:prstGeom prst="rect">
            <a:avLst/>
          </a:prstGeom>
          <a:noFill/>
        </p:spPr>
        <p:txBody>
          <a:bodyPr wrap="square" rtlCol="0">
            <a:spAutoFit/>
          </a:bodyPr>
          <a:lstStyle/>
          <a:p>
            <a:pPr algn="ctr"/>
            <a:r>
              <a:rPr lang="en-US" sz="1400" dirty="0" err="1">
                <a:latin typeface="Avenir Medium"/>
                <a:cs typeface="Avenir Medium"/>
              </a:rPr>
              <a:t>r</a:t>
            </a:r>
            <a:r>
              <a:rPr lang="en-US" sz="1400" dirty="0" err="1" smtClean="0">
                <a:latin typeface="Avenir Medium"/>
                <a:cs typeface="Avenir Medium"/>
              </a:rPr>
              <a:t>esults.mat</a:t>
            </a:r>
            <a:endParaRPr lang="en-US" sz="1400" dirty="0">
              <a:latin typeface="Avenir Medium"/>
              <a:cs typeface="Avenir Medium"/>
            </a:endParaRPr>
          </a:p>
        </p:txBody>
      </p:sp>
      <p:sp>
        <p:nvSpPr>
          <p:cNvPr id="40" name="Down Arrow 39"/>
          <p:cNvSpPr/>
          <p:nvPr/>
        </p:nvSpPr>
        <p:spPr>
          <a:xfrm>
            <a:off x="1417004" y="4586709"/>
            <a:ext cx="354392" cy="596941"/>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p:cNvSpPr/>
          <p:nvPr/>
        </p:nvSpPr>
        <p:spPr>
          <a:xfrm>
            <a:off x="634950" y="5183651"/>
            <a:ext cx="4784263" cy="1535897"/>
          </a:xfrm>
          <a:prstGeom prst="rect">
            <a:avLst/>
          </a:prstGeom>
          <a:noFill/>
          <a:ln>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ight Arrow 41"/>
          <p:cNvSpPr/>
          <p:nvPr/>
        </p:nvSpPr>
        <p:spPr>
          <a:xfrm>
            <a:off x="5611175" y="5687020"/>
            <a:ext cx="1506157" cy="27949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extBox 42"/>
          <p:cNvSpPr txBox="1"/>
          <p:nvPr/>
        </p:nvSpPr>
        <p:spPr>
          <a:xfrm>
            <a:off x="630659" y="5131209"/>
            <a:ext cx="776232" cy="307777"/>
          </a:xfrm>
          <a:prstGeom prst="rect">
            <a:avLst/>
          </a:prstGeom>
          <a:noFill/>
        </p:spPr>
        <p:txBody>
          <a:bodyPr wrap="none" rtlCol="0">
            <a:spAutoFit/>
          </a:bodyPr>
          <a:lstStyle/>
          <a:p>
            <a:r>
              <a:rPr lang="en-US" sz="1400" dirty="0" smtClean="0">
                <a:latin typeface="Avenir Medium"/>
                <a:cs typeface="Avenir Medium"/>
              </a:rPr>
              <a:t>Output</a:t>
            </a:r>
            <a:endParaRPr lang="en-US" sz="1400" dirty="0">
              <a:latin typeface="Avenir Medium"/>
              <a:cs typeface="Avenir Medium"/>
            </a:endParaRPr>
          </a:p>
        </p:txBody>
      </p:sp>
      <p:sp>
        <p:nvSpPr>
          <p:cNvPr id="44" name="Rectangle 43"/>
          <p:cNvSpPr/>
          <p:nvPr/>
        </p:nvSpPr>
        <p:spPr>
          <a:xfrm>
            <a:off x="217415" y="1224968"/>
            <a:ext cx="1923139" cy="940450"/>
          </a:xfrm>
          <a:prstGeom prst="rect">
            <a:avLst/>
          </a:prstGeom>
          <a:noFill/>
          <a:ln>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TextBox 44"/>
          <p:cNvSpPr txBox="1"/>
          <p:nvPr/>
        </p:nvSpPr>
        <p:spPr>
          <a:xfrm>
            <a:off x="213123" y="1172525"/>
            <a:ext cx="1189115" cy="307777"/>
          </a:xfrm>
          <a:prstGeom prst="rect">
            <a:avLst/>
          </a:prstGeom>
          <a:noFill/>
        </p:spPr>
        <p:txBody>
          <a:bodyPr wrap="square" rtlCol="0">
            <a:spAutoFit/>
          </a:bodyPr>
          <a:lstStyle/>
          <a:p>
            <a:r>
              <a:rPr lang="en-US" sz="1400" dirty="0" smtClean="0">
                <a:latin typeface="Avenir Medium"/>
                <a:cs typeface="Avenir Medium"/>
              </a:rPr>
              <a:t>Input</a:t>
            </a:r>
            <a:endParaRPr lang="en-US" sz="1400" dirty="0">
              <a:latin typeface="Avenir Medium"/>
              <a:cs typeface="Avenir Medium"/>
            </a:endParaRPr>
          </a:p>
        </p:txBody>
      </p:sp>
      <p:sp>
        <p:nvSpPr>
          <p:cNvPr id="49" name="TextBox 48"/>
          <p:cNvSpPr txBox="1"/>
          <p:nvPr/>
        </p:nvSpPr>
        <p:spPr>
          <a:xfrm>
            <a:off x="7117332" y="5526302"/>
            <a:ext cx="1878841" cy="646331"/>
          </a:xfrm>
          <a:prstGeom prst="rect">
            <a:avLst/>
          </a:prstGeom>
          <a:noFill/>
        </p:spPr>
        <p:txBody>
          <a:bodyPr wrap="square" rtlCol="0">
            <a:spAutoFit/>
          </a:bodyPr>
          <a:lstStyle/>
          <a:p>
            <a:pPr algn="ctr"/>
            <a:r>
              <a:rPr lang="en-US" dirty="0" smtClean="0">
                <a:latin typeface="Avenir Medium"/>
                <a:cs typeface="Avenir Medium"/>
              </a:rPr>
              <a:t>To User</a:t>
            </a:r>
          </a:p>
          <a:p>
            <a:pPr algn="ctr"/>
            <a:r>
              <a:rPr lang="en-US" dirty="0" smtClean="0">
                <a:latin typeface="Avenir Medium"/>
                <a:cs typeface="Avenir Medium"/>
              </a:rPr>
              <a:t>For Analysis</a:t>
            </a:r>
            <a:endParaRPr lang="en-US" dirty="0">
              <a:latin typeface="Avenir Medium"/>
              <a:cs typeface="Avenir Medium"/>
            </a:endParaRPr>
          </a:p>
        </p:txBody>
      </p:sp>
      <p:sp>
        <p:nvSpPr>
          <p:cNvPr id="52" name="TextBox 51"/>
          <p:cNvSpPr txBox="1"/>
          <p:nvPr/>
        </p:nvSpPr>
        <p:spPr>
          <a:xfrm>
            <a:off x="6494730" y="1210901"/>
            <a:ext cx="2576704" cy="1384995"/>
          </a:xfrm>
          <a:prstGeom prst="rect">
            <a:avLst/>
          </a:prstGeom>
          <a:noFill/>
          <a:ln>
            <a:solidFill>
              <a:srgbClr val="000000"/>
            </a:solidFill>
          </a:ln>
        </p:spPr>
        <p:txBody>
          <a:bodyPr wrap="square" rtlCol="0">
            <a:spAutoFit/>
          </a:bodyPr>
          <a:lstStyle/>
          <a:p>
            <a:pPr algn="ctr"/>
            <a:r>
              <a:rPr lang="en-US" sz="1400" u="sng" dirty="0" smtClean="0">
                <a:latin typeface="Avenir Medium"/>
                <a:cs typeface="Avenir Medium"/>
              </a:rPr>
              <a:t>File Type Legend</a:t>
            </a:r>
          </a:p>
          <a:p>
            <a:pPr algn="ctr"/>
            <a:endParaRPr lang="en-US" sz="1400" u="sng" dirty="0" smtClean="0">
              <a:latin typeface="Avenir Medium"/>
              <a:cs typeface="Avenir Medium"/>
            </a:endParaRPr>
          </a:p>
          <a:p>
            <a:r>
              <a:rPr lang="en-US" sz="1400" dirty="0" smtClean="0">
                <a:latin typeface="Avenir Medium"/>
                <a:cs typeface="Avenir Medium"/>
              </a:rPr>
              <a:t>.m       = </a:t>
            </a:r>
            <a:r>
              <a:rPr lang="en-US" sz="1400" dirty="0" err="1" smtClean="0">
                <a:latin typeface="Avenir Medium"/>
                <a:cs typeface="Avenir Medium"/>
              </a:rPr>
              <a:t>Matlab</a:t>
            </a:r>
            <a:r>
              <a:rPr lang="en-US" sz="1400" dirty="0" smtClean="0">
                <a:latin typeface="Avenir Medium"/>
                <a:cs typeface="Avenir Medium"/>
              </a:rPr>
              <a:t> Script</a:t>
            </a:r>
          </a:p>
          <a:p>
            <a:r>
              <a:rPr lang="en-US" sz="1400" dirty="0" smtClean="0">
                <a:latin typeface="Avenir Medium"/>
                <a:cs typeface="Avenir Medium"/>
              </a:rPr>
              <a:t>.mat    = </a:t>
            </a:r>
            <a:r>
              <a:rPr lang="en-US" sz="1400" dirty="0" err="1" smtClean="0">
                <a:latin typeface="Avenir Medium"/>
                <a:cs typeface="Avenir Medium"/>
              </a:rPr>
              <a:t>Matlab</a:t>
            </a:r>
            <a:r>
              <a:rPr lang="en-US" sz="1400" dirty="0" smtClean="0">
                <a:latin typeface="Avenir Medium"/>
                <a:cs typeface="Avenir Medium"/>
              </a:rPr>
              <a:t> Data</a:t>
            </a:r>
          </a:p>
          <a:p>
            <a:r>
              <a:rPr lang="en-US" sz="1400" dirty="0" smtClean="0">
                <a:latin typeface="Avenir Medium"/>
                <a:cs typeface="Avenir Medium"/>
              </a:rPr>
              <a:t>.</a:t>
            </a:r>
            <a:r>
              <a:rPr lang="en-US" sz="1400" dirty="0" err="1" smtClean="0">
                <a:latin typeface="Avenir Medium"/>
                <a:cs typeface="Avenir Medium"/>
              </a:rPr>
              <a:t>lsf</a:t>
            </a:r>
            <a:r>
              <a:rPr lang="en-US" sz="1400" dirty="0" smtClean="0">
                <a:latin typeface="Avenir Medium"/>
                <a:cs typeface="Avenir Medium"/>
              </a:rPr>
              <a:t>      = FDTD Script</a:t>
            </a:r>
          </a:p>
          <a:p>
            <a:r>
              <a:rPr lang="en-US" sz="1400" dirty="0" smtClean="0">
                <a:latin typeface="Avenir Medium"/>
                <a:cs typeface="Avenir Medium"/>
              </a:rPr>
              <a:t>.</a:t>
            </a:r>
            <a:r>
              <a:rPr lang="en-US" sz="1400" dirty="0" err="1" smtClean="0">
                <a:latin typeface="Avenir Medium"/>
                <a:cs typeface="Avenir Medium"/>
              </a:rPr>
              <a:t>fsp</a:t>
            </a:r>
            <a:r>
              <a:rPr lang="en-US" sz="1400" dirty="0" smtClean="0">
                <a:latin typeface="Avenir Medium"/>
                <a:cs typeface="Avenir Medium"/>
              </a:rPr>
              <a:t>     = FDTD Simulation</a:t>
            </a:r>
            <a:endParaRPr lang="en-US" sz="1400" dirty="0">
              <a:latin typeface="Avenir Medium"/>
              <a:cs typeface="Avenir Medium"/>
            </a:endParaRPr>
          </a:p>
        </p:txBody>
      </p:sp>
      <p:sp>
        <p:nvSpPr>
          <p:cNvPr id="53" name="Curved Right Arrow 52"/>
          <p:cNvSpPr/>
          <p:nvPr/>
        </p:nvSpPr>
        <p:spPr>
          <a:xfrm>
            <a:off x="4163894" y="3416719"/>
            <a:ext cx="378007" cy="555521"/>
          </a:xfrm>
          <a:prstGeom prst="curvedRightArrow">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4" name="Curved Right Arrow 53"/>
          <p:cNvSpPr/>
          <p:nvPr/>
        </p:nvSpPr>
        <p:spPr>
          <a:xfrm flipH="1" flipV="1">
            <a:off x="4662535" y="3356246"/>
            <a:ext cx="417886" cy="586580"/>
          </a:xfrm>
          <a:prstGeom prst="curvedRightArrow">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7" name="Curved Right Arrow 56"/>
          <p:cNvSpPr/>
          <p:nvPr/>
        </p:nvSpPr>
        <p:spPr>
          <a:xfrm>
            <a:off x="5697324" y="3399989"/>
            <a:ext cx="378007" cy="555521"/>
          </a:xfrm>
          <a:prstGeom prst="curvedRightArrow">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8" name="Curved Right Arrow 57"/>
          <p:cNvSpPr/>
          <p:nvPr/>
        </p:nvSpPr>
        <p:spPr>
          <a:xfrm flipH="1" flipV="1">
            <a:off x="6195965" y="3339516"/>
            <a:ext cx="417886" cy="586580"/>
          </a:xfrm>
          <a:prstGeom prst="curvedRightArrow">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9" name="Curved Right Arrow 58"/>
          <p:cNvSpPr/>
          <p:nvPr/>
        </p:nvSpPr>
        <p:spPr>
          <a:xfrm>
            <a:off x="7667157" y="3358615"/>
            <a:ext cx="378007" cy="555521"/>
          </a:xfrm>
          <a:prstGeom prst="curvedRightArrow">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0" name="Curved Right Arrow 59"/>
          <p:cNvSpPr/>
          <p:nvPr/>
        </p:nvSpPr>
        <p:spPr>
          <a:xfrm flipH="1" flipV="1">
            <a:off x="8165798" y="3298142"/>
            <a:ext cx="417886" cy="586580"/>
          </a:xfrm>
          <a:prstGeom prst="curvedRightArrow">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62" name="Straight Arrow Connector 61"/>
          <p:cNvCxnSpPr/>
          <p:nvPr/>
        </p:nvCxnSpPr>
        <p:spPr>
          <a:xfrm flipV="1">
            <a:off x="1874916" y="3186356"/>
            <a:ext cx="2033401" cy="44644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a:stCxn id="102" idx="1"/>
          </p:cNvCxnSpPr>
          <p:nvPr/>
        </p:nvCxnSpPr>
        <p:spPr>
          <a:xfrm flipH="1" flipV="1">
            <a:off x="2333070" y="4338929"/>
            <a:ext cx="1590804" cy="153386"/>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02" name="TextBox 101"/>
          <p:cNvSpPr txBox="1"/>
          <p:nvPr/>
        </p:nvSpPr>
        <p:spPr>
          <a:xfrm>
            <a:off x="3923874" y="4307649"/>
            <a:ext cx="1356361" cy="369332"/>
          </a:xfrm>
          <a:prstGeom prst="rect">
            <a:avLst/>
          </a:prstGeom>
          <a:noFill/>
        </p:spPr>
        <p:txBody>
          <a:bodyPr wrap="none" rtlCol="0">
            <a:spAutoFit/>
          </a:bodyPr>
          <a:lstStyle/>
          <a:p>
            <a:r>
              <a:rPr lang="en-US" dirty="0" err="1">
                <a:latin typeface="Avenir Medium"/>
                <a:cs typeface="Avenir Medium"/>
              </a:rPr>
              <a:t>o</a:t>
            </a:r>
            <a:r>
              <a:rPr lang="en-US" dirty="0" err="1" smtClean="0">
                <a:latin typeface="Avenir Medium"/>
                <a:cs typeface="Avenir Medium"/>
              </a:rPr>
              <a:t>utput.mat</a:t>
            </a:r>
            <a:endParaRPr lang="en-US" dirty="0">
              <a:latin typeface="Avenir Medium"/>
              <a:cs typeface="Avenir Medium"/>
            </a:endParaRPr>
          </a:p>
        </p:txBody>
      </p:sp>
      <p:sp>
        <p:nvSpPr>
          <p:cNvPr id="103" name="Down Arrow 102"/>
          <p:cNvSpPr/>
          <p:nvPr/>
        </p:nvSpPr>
        <p:spPr>
          <a:xfrm>
            <a:off x="4466301" y="4051682"/>
            <a:ext cx="236113" cy="353612"/>
          </a:xfrm>
          <a:prstGeom prst="downArrow">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Down Arrow 105"/>
          <p:cNvSpPr/>
          <p:nvPr/>
        </p:nvSpPr>
        <p:spPr>
          <a:xfrm>
            <a:off x="1447244" y="3901717"/>
            <a:ext cx="236113" cy="271638"/>
          </a:xfrm>
          <a:prstGeom prst="downArrow">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2ACFF938-2D9B-6843-BC40-356EF3A778DD}" type="slidenum">
              <a:rPr lang="en-US" smtClean="0"/>
              <a:t>8</a:t>
            </a:fld>
            <a:endParaRPr lang="en-US"/>
          </a:p>
        </p:txBody>
      </p:sp>
    </p:spTree>
    <p:extLst>
      <p:ext uri="{BB962C8B-B14F-4D97-AF65-F5344CB8AC3E}">
        <p14:creationId xmlns:p14="http://schemas.microsoft.com/office/powerpoint/2010/main" val="3069204276"/>
      </p:ext>
    </p:extLst>
  </p:cSld>
  <p:clrMapOvr>
    <a:masterClrMapping/>
  </p:clrMapOvr>
  <p:timing>
    <p:tnLst>
      <p:par>
        <p:cTn id="1" dur="indefinite" restart="never" nodeType="tmRoot"/>
      </p:par>
    </p:tnLst>
  </p:timing>
</p:sld>
</file>

<file path=ppt/theme/theme1.xml><?xml version="1.0" encoding="utf-8"?>
<a:theme xmlns:a="http://schemas.openxmlformats.org/drawingml/2006/main" name="White on 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a:latin typeface="Avenir Medium"/>
            <a:cs typeface="Avenir Medium"/>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White on Black.thmx</Template>
  <TotalTime>8160</TotalTime>
  <Words>874</Words>
  <Application>Microsoft Office PowerPoint</Application>
  <PresentationFormat>On-screen Show (4:3)</PresentationFormat>
  <Paragraphs>201</Paragraphs>
  <Slides>12</Slides>
  <Notes>7</Notes>
  <HiddenSlides>0</HiddenSlides>
  <MMClips>3</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12</vt:i4>
      </vt:variant>
    </vt:vector>
  </HeadingPairs>
  <TitlesOfParts>
    <vt:vector size="19" baseType="lpstr">
      <vt:lpstr>Arial</vt:lpstr>
      <vt:lpstr>Avenir Medium</vt:lpstr>
      <vt:lpstr>Calibri</vt:lpstr>
      <vt:lpstr>Helvetica</vt:lpstr>
      <vt:lpstr>Myriad Pro</vt:lpstr>
      <vt:lpstr>White on Black</vt:lpstr>
      <vt:lpstr>Equation</vt:lpstr>
      <vt:lpstr>Growth Algorithm</vt:lpstr>
      <vt:lpstr>PowerPoint Presentation</vt:lpstr>
      <vt:lpstr>Simulated Morphology Control</vt:lpstr>
      <vt:lpstr>Monte Carlo Model</vt:lpstr>
      <vt:lpstr>Uniqueness?</vt:lpstr>
      <vt:lpstr>Growth Model</vt:lpstr>
      <vt:lpstr>Computational Growth Algorithm</vt:lpstr>
      <vt:lpstr>Batch Simulations</vt:lpstr>
      <vt:lpstr>Batch Simulation Workflow</vt:lpstr>
      <vt:lpstr>Growth Mechanism</vt:lpstr>
      <vt:lpstr>Simple model describes growth: light absorption drives localized deposition</vt:lpstr>
      <vt:lpstr>Visualization Of Growth</vt:lpstr>
    </vt:vector>
  </TitlesOfParts>
  <Company>Caltech</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Nicolas Batara</dc:creator>
  <cp:lastModifiedBy>Azhar I. Carim</cp:lastModifiedBy>
  <cp:revision>159</cp:revision>
  <cp:lastPrinted>2013-09-26T23:38:33Z</cp:lastPrinted>
  <dcterms:created xsi:type="dcterms:W3CDTF">2013-09-03T21:03:44Z</dcterms:created>
  <dcterms:modified xsi:type="dcterms:W3CDTF">2018-05-23T17:04:48Z</dcterms:modified>
</cp:coreProperties>
</file>